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290" r:id="rId4"/>
    <p:sldId id="273" r:id="rId5"/>
    <p:sldId id="274" r:id="rId6"/>
    <p:sldId id="275" r:id="rId7"/>
    <p:sldId id="26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71" r:id="rId17"/>
    <p:sldId id="272" r:id="rId18"/>
    <p:sldId id="294" r:id="rId19"/>
    <p:sldId id="295" r:id="rId20"/>
    <p:sldId id="296" r:id="rId21"/>
    <p:sldId id="297" r:id="rId22"/>
    <p:sldId id="298" r:id="rId23"/>
    <p:sldId id="299" r:id="rId24"/>
    <p:sldId id="317" r:id="rId25"/>
    <p:sldId id="318" r:id="rId26"/>
    <p:sldId id="319" r:id="rId27"/>
    <p:sldId id="320" r:id="rId28"/>
    <p:sldId id="328" r:id="rId29"/>
    <p:sldId id="291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53" d="100"/>
          <a:sy n="53" d="100"/>
        </p:scale>
        <p:origin x="-184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6434B-D9B9-43E6-99CB-EA2565B1C07C}" type="datetimeFigureOut">
              <a:rPr lang="zh-TW" altLang="en-US" smtClean="0"/>
              <a:pPr/>
              <a:t>2014/12/7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5B62-0C8D-4760-9881-BA0D9BE29E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32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Pyrrolizidine alkaloids (PAs) are hepatotoxins found in many species of plants throughout the world. Plants of primary importance in the United States are </a:t>
            </a:r>
            <a:r>
              <a:rPr lang="en-US" altLang="zh-TW" i="1" smtClean="0">
                <a:latin typeface="Arial" pitchFamily="34" charset="0"/>
              </a:rPr>
              <a:t>Amsinckia spp. </a:t>
            </a:r>
            <a:r>
              <a:rPr lang="en-US" altLang="zh-TW" smtClean="0">
                <a:latin typeface="Arial" pitchFamily="34" charset="0"/>
              </a:rPr>
              <a:t>(e.g. fiddleneck),</a:t>
            </a:r>
            <a:r>
              <a:rPr lang="en-US" altLang="zh-TW" i="1" smtClean="0">
                <a:latin typeface="Arial" pitchFamily="34" charset="0"/>
              </a:rPr>
              <a:t> Crotalaria </a:t>
            </a:r>
            <a:r>
              <a:rPr lang="en-US" altLang="zh-TW" smtClean="0">
                <a:latin typeface="Arial" pitchFamily="34" charset="0"/>
              </a:rPr>
              <a:t>spp. (e.g., Rattlebox),</a:t>
            </a:r>
            <a:r>
              <a:rPr lang="en-US" altLang="zh-TW" i="1" smtClean="0">
                <a:latin typeface="Arial" pitchFamily="34" charset="0"/>
              </a:rPr>
              <a:t> Cynoglossum </a:t>
            </a:r>
            <a:r>
              <a:rPr lang="en-US" altLang="zh-TW" smtClean="0">
                <a:latin typeface="Arial" pitchFamily="34" charset="0"/>
              </a:rPr>
              <a:t>spp. (e.g., hound’s tongue),</a:t>
            </a:r>
            <a:r>
              <a:rPr lang="en-US" altLang="zh-TW" i="1" smtClean="0">
                <a:latin typeface="Arial" pitchFamily="34" charset="0"/>
              </a:rPr>
              <a:t> Echium</a:t>
            </a:r>
            <a:r>
              <a:rPr lang="en-US" altLang="zh-TW" smtClean="0">
                <a:latin typeface="Arial" pitchFamily="34" charset="0"/>
              </a:rPr>
              <a:t> spp. (e.g., Salvation Jane),</a:t>
            </a:r>
            <a:r>
              <a:rPr lang="en-US" altLang="zh-TW" i="1" smtClean="0">
                <a:latin typeface="Arial" pitchFamily="34" charset="0"/>
              </a:rPr>
              <a:t> Heliotropium</a:t>
            </a:r>
            <a:r>
              <a:rPr lang="en-US" altLang="zh-TW" smtClean="0">
                <a:latin typeface="Arial" pitchFamily="34" charset="0"/>
              </a:rPr>
              <a:t> spp. (e.g., common heliotrope), and </a:t>
            </a:r>
            <a:r>
              <a:rPr lang="en-US" altLang="zh-TW" i="1" smtClean="0">
                <a:latin typeface="Arial" pitchFamily="34" charset="0"/>
              </a:rPr>
              <a:t>Senecio</a:t>
            </a:r>
            <a:r>
              <a:rPr lang="en-US" altLang="zh-TW" smtClean="0">
                <a:latin typeface="Arial" pitchFamily="34" charset="0"/>
              </a:rPr>
              <a:t> spp. (e.g., ragwort, groundsel, and tar weed) (Figs. 1 through 4)</a:t>
            </a:r>
            <a:r>
              <a:rPr lang="en-US" altLang="zh-TW" i="1" smtClean="0">
                <a:latin typeface="Arial" pitchFamily="34" charset="0"/>
              </a:rPr>
              <a:t>. 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2733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3213A8F-5790-4F58-A8BA-E2E3E0BB737C}" type="slidenum">
              <a:rPr lang="en-US" altLang="zh-TW" sz="1200"/>
              <a:pPr algn="r" eaLnBrk="1" hangingPunct="1"/>
              <a:t>18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Pyrrolizidine alkaloids (PAs) are hepatotoxins found in many species of plants throughout the world. Plants of primary importance in the United States are </a:t>
            </a:r>
            <a:r>
              <a:rPr lang="en-US" altLang="zh-TW" i="1" smtClean="0">
                <a:latin typeface="Arial" pitchFamily="34" charset="0"/>
              </a:rPr>
              <a:t>Amsinckia spp. </a:t>
            </a:r>
            <a:r>
              <a:rPr lang="en-US" altLang="zh-TW" smtClean="0">
                <a:latin typeface="Arial" pitchFamily="34" charset="0"/>
              </a:rPr>
              <a:t>(e.g. fiddleneck),</a:t>
            </a:r>
            <a:r>
              <a:rPr lang="en-US" altLang="zh-TW" i="1" smtClean="0">
                <a:latin typeface="Arial" pitchFamily="34" charset="0"/>
              </a:rPr>
              <a:t> Crotalaria </a:t>
            </a:r>
            <a:r>
              <a:rPr lang="en-US" altLang="zh-TW" smtClean="0">
                <a:latin typeface="Arial" pitchFamily="34" charset="0"/>
              </a:rPr>
              <a:t>spp. (e.g., Rattlebox),</a:t>
            </a:r>
            <a:r>
              <a:rPr lang="en-US" altLang="zh-TW" i="1" smtClean="0">
                <a:latin typeface="Arial" pitchFamily="34" charset="0"/>
              </a:rPr>
              <a:t> Cynoglossum </a:t>
            </a:r>
            <a:r>
              <a:rPr lang="en-US" altLang="zh-TW" smtClean="0">
                <a:latin typeface="Arial" pitchFamily="34" charset="0"/>
              </a:rPr>
              <a:t>spp. (e.g., hound’s tongue),</a:t>
            </a:r>
            <a:r>
              <a:rPr lang="en-US" altLang="zh-TW" i="1" smtClean="0">
                <a:latin typeface="Arial" pitchFamily="34" charset="0"/>
              </a:rPr>
              <a:t> Echium</a:t>
            </a:r>
            <a:r>
              <a:rPr lang="en-US" altLang="zh-TW" smtClean="0">
                <a:latin typeface="Arial" pitchFamily="34" charset="0"/>
              </a:rPr>
              <a:t> spp. (e.g., Salvation Jane),</a:t>
            </a:r>
            <a:r>
              <a:rPr lang="en-US" altLang="zh-TW" i="1" smtClean="0">
                <a:latin typeface="Arial" pitchFamily="34" charset="0"/>
              </a:rPr>
              <a:t> Heliotropium</a:t>
            </a:r>
            <a:r>
              <a:rPr lang="en-US" altLang="zh-TW" smtClean="0">
                <a:latin typeface="Arial" pitchFamily="34" charset="0"/>
              </a:rPr>
              <a:t> spp. (e.g., common heliotrope), and </a:t>
            </a:r>
            <a:r>
              <a:rPr lang="en-US" altLang="zh-TW" i="1" smtClean="0">
                <a:latin typeface="Arial" pitchFamily="34" charset="0"/>
              </a:rPr>
              <a:t>Senecio</a:t>
            </a:r>
            <a:r>
              <a:rPr lang="en-US" altLang="zh-TW" smtClean="0">
                <a:latin typeface="Arial" pitchFamily="34" charset="0"/>
              </a:rPr>
              <a:t> spp. (e.g., ragwort, groundsel, and tar weed) (Figs. 1 through 4)</a:t>
            </a:r>
            <a:r>
              <a:rPr lang="en-US" altLang="zh-TW" i="1" smtClean="0">
                <a:latin typeface="Arial" pitchFamily="34" charset="0"/>
              </a:rPr>
              <a:t>. 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2835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06C76955-4A93-4D2C-A961-8F30D04945E7}" type="slidenum">
              <a:rPr lang="en-US" altLang="zh-TW" sz="1200"/>
              <a:pPr algn="r" eaLnBrk="1" hangingPunct="1"/>
              <a:t>19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Pyrrolizidine alkaloids (PAs) are hepatotoxins found in many species of plants throughout the world. Plants of primary importance in the United States are </a:t>
            </a:r>
            <a:r>
              <a:rPr lang="en-US" altLang="zh-TW" i="1" smtClean="0">
                <a:latin typeface="Arial" pitchFamily="34" charset="0"/>
              </a:rPr>
              <a:t>Amsinckia spp. </a:t>
            </a:r>
            <a:r>
              <a:rPr lang="en-US" altLang="zh-TW" smtClean="0">
                <a:latin typeface="Arial" pitchFamily="34" charset="0"/>
              </a:rPr>
              <a:t>(e.g. fiddleneck),</a:t>
            </a:r>
            <a:r>
              <a:rPr lang="en-US" altLang="zh-TW" i="1" smtClean="0">
                <a:latin typeface="Arial" pitchFamily="34" charset="0"/>
              </a:rPr>
              <a:t> Crotalaria </a:t>
            </a:r>
            <a:r>
              <a:rPr lang="en-US" altLang="zh-TW" smtClean="0">
                <a:latin typeface="Arial" pitchFamily="34" charset="0"/>
              </a:rPr>
              <a:t>spp. (e.g., Rattlebox),</a:t>
            </a:r>
            <a:r>
              <a:rPr lang="en-US" altLang="zh-TW" i="1" smtClean="0">
                <a:latin typeface="Arial" pitchFamily="34" charset="0"/>
              </a:rPr>
              <a:t> Cynoglossum </a:t>
            </a:r>
            <a:r>
              <a:rPr lang="en-US" altLang="zh-TW" smtClean="0">
                <a:latin typeface="Arial" pitchFamily="34" charset="0"/>
              </a:rPr>
              <a:t>spp. (e.g., hound’s tongue),</a:t>
            </a:r>
            <a:r>
              <a:rPr lang="en-US" altLang="zh-TW" i="1" smtClean="0">
                <a:latin typeface="Arial" pitchFamily="34" charset="0"/>
              </a:rPr>
              <a:t> Echium</a:t>
            </a:r>
            <a:r>
              <a:rPr lang="en-US" altLang="zh-TW" smtClean="0">
                <a:latin typeface="Arial" pitchFamily="34" charset="0"/>
              </a:rPr>
              <a:t> spp. (e.g., Salvation Jane),</a:t>
            </a:r>
            <a:r>
              <a:rPr lang="en-US" altLang="zh-TW" i="1" smtClean="0">
                <a:latin typeface="Arial" pitchFamily="34" charset="0"/>
              </a:rPr>
              <a:t> Heliotropium</a:t>
            </a:r>
            <a:r>
              <a:rPr lang="en-US" altLang="zh-TW" smtClean="0">
                <a:latin typeface="Arial" pitchFamily="34" charset="0"/>
              </a:rPr>
              <a:t> spp. (e.g., common heliotrope), and </a:t>
            </a:r>
            <a:r>
              <a:rPr lang="en-US" altLang="zh-TW" i="1" smtClean="0">
                <a:latin typeface="Arial" pitchFamily="34" charset="0"/>
              </a:rPr>
              <a:t>Senecio</a:t>
            </a:r>
            <a:r>
              <a:rPr lang="en-US" altLang="zh-TW" smtClean="0">
                <a:latin typeface="Arial" pitchFamily="34" charset="0"/>
              </a:rPr>
              <a:t> spp. (e.g., ragwort, groundsel, and tar weed) (Figs. 1 through 4)</a:t>
            </a:r>
            <a:r>
              <a:rPr lang="en-US" altLang="zh-TW" i="1" smtClean="0">
                <a:latin typeface="Arial" pitchFamily="34" charset="0"/>
              </a:rPr>
              <a:t>. 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2938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A0BBAA54-9A58-44A3-AD7D-1454EFAB39AA}" type="slidenum">
              <a:rPr lang="en-US" altLang="zh-TW" sz="1200"/>
              <a:pPr algn="r" eaLnBrk="1" hangingPunct="1"/>
              <a:t>20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BUTCHER‘S BROOM(</a:t>
            </a:r>
            <a:r>
              <a:rPr lang="zh-TW" altLang="en-US" smtClean="0">
                <a:latin typeface="Arial" pitchFamily="34" charset="0"/>
              </a:rPr>
              <a:t>金雀花</a:t>
            </a:r>
            <a:r>
              <a:rPr lang="en-US" altLang="zh-TW" smtClean="0">
                <a:latin typeface="Arial" pitchFamily="34" charset="0"/>
              </a:rPr>
              <a:t>) </a:t>
            </a:r>
            <a:r>
              <a:rPr lang="zh-TW" altLang="en-US" smtClean="0">
                <a:latin typeface="Arial" pitchFamily="34" charset="0"/>
              </a:rPr>
              <a:t>學名</a:t>
            </a:r>
            <a:r>
              <a:rPr lang="en-US" altLang="zh-TW" smtClean="0">
                <a:latin typeface="Arial" pitchFamily="34" charset="0"/>
              </a:rPr>
              <a:t>Ruscus aculeatus</a:t>
            </a:r>
            <a:br>
              <a:rPr lang="en-US" altLang="zh-TW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>新抽出的嫩枝似蘆筍，可食用．葉狀枝可治療子宮疾病．根可治療關節炎．研究顯示整個植株入藥有消炎及收縮血管作用．內服外敷可治療內外痔，靜脈曲張和凍瘡．</a:t>
            </a:r>
            <a:br>
              <a:rPr lang="zh-TW" altLang="en-US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>證據顯示，口服假葉樹萃取物可以促進靜脈血回流及減少水腫 </a:t>
            </a:r>
            <a:r>
              <a:rPr lang="en-US" altLang="zh-TW" smtClean="0">
                <a:latin typeface="Arial" pitchFamily="34" charset="0"/>
              </a:rPr>
              <a:t>(</a:t>
            </a:r>
            <a:r>
              <a:rPr lang="zh-TW" altLang="en-US" smtClean="0">
                <a:latin typeface="Arial" pitchFamily="34" charset="0"/>
              </a:rPr>
              <a:t>出處</a:t>
            </a:r>
            <a:r>
              <a:rPr lang="en-US" altLang="zh-TW" smtClean="0">
                <a:latin typeface="Arial" pitchFamily="34" charset="0"/>
              </a:rPr>
              <a:t>: Journal of Alternative Complementary Medicine, December 2000, pages 539-549)</a:t>
            </a:r>
            <a:r>
              <a:rPr lang="zh-TW" altLang="en-US" smtClean="0">
                <a:latin typeface="Arial" pitchFamily="34" charset="0"/>
              </a:rPr>
              <a:t>，假葉樹對皮膚可能有抗發炎的效果，但相關證據很少</a:t>
            </a:r>
          </a:p>
        </p:txBody>
      </p:sp>
      <p:sp>
        <p:nvSpPr>
          <p:cNvPr id="23040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4B088EE-3FD0-4EE0-B6ED-344F3F69B0D7}" type="slidenum">
              <a:rPr lang="en-US" altLang="zh-TW" sz="1200"/>
              <a:pPr algn="r" eaLnBrk="1" hangingPunct="1"/>
              <a:t>21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BUTCHER'S BROOM(</a:t>
            </a:r>
            <a:r>
              <a:rPr lang="zh-TW" altLang="en-US" smtClean="0">
                <a:latin typeface="Arial" pitchFamily="34" charset="0"/>
              </a:rPr>
              <a:t>金雀花</a:t>
            </a:r>
            <a:r>
              <a:rPr lang="en-US" altLang="zh-TW" smtClean="0">
                <a:latin typeface="Arial" pitchFamily="34" charset="0"/>
              </a:rPr>
              <a:t>) </a:t>
            </a:r>
            <a:r>
              <a:rPr lang="zh-TW" altLang="en-US" smtClean="0">
                <a:latin typeface="Arial" pitchFamily="34" charset="0"/>
              </a:rPr>
              <a:t>學名</a:t>
            </a:r>
            <a:r>
              <a:rPr lang="en-US" altLang="zh-TW" smtClean="0">
                <a:latin typeface="Arial" pitchFamily="34" charset="0"/>
              </a:rPr>
              <a:t>Ruscus aculeatus</a:t>
            </a:r>
            <a:br>
              <a:rPr lang="en-US" altLang="zh-TW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>新抽出的嫩枝似蘆筍，可食用．葉狀枝可治療子宮疾病．根可治療關節炎．研究顯示整個植株入藥有消炎及收縮血管作用．內服外敷可治療內外痔，靜脈曲張和凍瘡．</a:t>
            </a:r>
            <a:br>
              <a:rPr lang="zh-TW" altLang="en-US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/>
            </a:r>
            <a:br>
              <a:rPr lang="zh-TW" altLang="en-US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>證據顯示，口服假葉樹萃取物可以促進靜脈血回流及減少水腫 </a:t>
            </a:r>
            <a:r>
              <a:rPr lang="en-US" altLang="zh-TW" smtClean="0">
                <a:latin typeface="Arial" pitchFamily="34" charset="0"/>
              </a:rPr>
              <a:t>(</a:t>
            </a:r>
            <a:r>
              <a:rPr lang="zh-TW" altLang="en-US" smtClean="0">
                <a:latin typeface="Arial" pitchFamily="34" charset="0"/>
              </a:rPr>
              <a:t>出處</a:t>
            </a:r>
            <a:r>
              <a:rPr lang="en-US" altLang="zh-TW" smtClean="0">
                <a:latin typeface="Arial" pitchFamily="34" charset="0"/>
              </a:rPr>
              <a:t>: Journal of Alternative Complementary Medicine, December 2000, pages 539-549)</a:t>
            </a:r>
            <a:r>
              <a:rPr lang="zh-TW" altLang="en-US" smtClean="0">
                <a:latin typeface="Arial" pitchFamily="34" charset="0"/>
              </a:rPr>
              <a:t>，假葉樹對皮膚可能有抗發炎的效果，但相關證據很少</a:t>
            </a:r>
          </a:p>
        </p:txBody>
      </p:sp>
      <p:sp>
        <p:nvSpPr>
          <p:cNvPr id="2314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D98C1E8-C82B-4517-B33B-1266A9EB48BE}" type="slidenum">
              <a:rPr lang="en-US" altLang="zh-TW" sz="1200"/>
              <a:pPr algn="r" eaLnBrk="1" hangingPunct="1"/>
              <a:t>22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r>
              <a:rPr lang="en-US" altLang="zh-TW" smtClean="0">
                <a:latin typeface="Arial" pitchFamily="34" charset="0"/>
              </a:rPr>
              <a:t>BUTCHER'S BROOM(</a:t>
            </a:r>
            <a:r>
              <a:rPr lang="zh-TW" altLang="en-US" smtClean="0">
                <a:latin typeface="Arial" pitchFamily="34" charset="0"/>
              </a:rPr>
              <a:t>金雀花</a:t>
            </a:r>
            <a:r>
              <a:rPr lang="en-US" altLang="zh-TW" smtClean="0">
                <a:latin typeface="Arial" pitchFamily="34" charset="0"/>
              </a:rPr>
              <a:t>) </a:t>
            </a:r>
            <a:r>
              <a:rPr lang="zh-TW" altLang="en-US" smtClean="0">
                <a:latin typeface="Arial" pitchFamily="34" charset="0"/>
              </a:rPr>
              <a:t>學名</a:t>
            </a:r>
            <a:r>
              <a:rPr lang="en-US" altLang="zh-TW" smtClean="0">
                <a:latin typeface="Arial" pitchFamily="34" charset="0"/>
              </a:rPr>
              <a:t>Ruscus aculeatus</a:t>
            </a:r>
            <a:br>
              <a:rPr lang="en-US" altLang="zh-TW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>新抽出的嫩枝似蘆筍，可食用．葉狀枝可治療子宮疾病．根可治療關節炎．研究顯示整個植株入藥有消炎及收縮血管作用．內服外敷可治療內外痔，靜脈曲張和凍瘡．</a:t>
            </a:r>
            <a:br>
              <a:rPr lang="zh-TW" altLang="en-US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/>
            </a:r>
            <a:br>
              <a:rPr lang="zh-TW" altLang="en-US" smtClean="0">
                <a:latin typeface="Arial" pitchFamily="34" charset="0"/>
              </a:rPr>
            </a:br>
            <a:r>
              <a:rPr lang="zh-TW" altLang="en-US" smtClean="0">
                <a:latin typeface="Arial" pitchFamily="34" charset="0"/>
              </a:rPr>
              <a:t>證據顯示，口服假葉樹萃取物可以促進靜脈血回流及減少水腫 </a:t>
            </a:r>
            <a:r>
              <a:rPr lang="en-US" altLang="zh-TW" smtClean="0">
                <a:latin typeface="Arial" pitchFamily="34" charset="0"/>
              </a:rPr>
              <a:t>(</a:t>
            </a:r>
            <a:r>
              <a:rPr lang="zh-TW" altLang="en-US" smtClean="0">
                <a:latin typeface="Arial" pitchFamily="34" charset="0"/>
              </a:rPr>
              <a:t>出處</a:t>
            </a:r>
            <a:r>
              <a:rPr lang="en-US" altLang="zh-TW" smtClean="0">
                <a:latin typeface="Arial" pitchFamily="34" charset="0"/>
              </a:rPr>
              <a:t>: Journal of Alternative Complementary Medicine, December 2000, pages 539-549)</a:t>
            </a:r>
            <a:r>
              <a:rPr lang="zh-TW" altLang="en-US" smtClean="0">
                <a:latin typeface="Arial" pitchFamily="34" charset="0"/>
              </a:rPr>
              <a:t>，假葉樹對皮膚可能有抗發炎的效果，但相關證據很少</a:t>
            </a:r>
          </a:p>
        </p:txBody>
      </p:sp>
      <p:sp>
        <p:nvSpPr>
          <p:cNvPr id="23245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445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1C45146-641C-4994-940A-DB1481EE1F0D}" type="slidenum">
              <a:rPr lang="en-US" altLang="zh-TW" sz="1200"/>
              <a:pPr algn="r" eaLnBrk="1" hangingPunct="1"/>
              <a:t>23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2CBB-A367-41E9-A1DB-477CA8BC7B72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15B1-F43D-487C-BDB1-F2728233E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3650-B7B8-4180-B056-7FB5055523E5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490B-0863-40E9-A00D-773DE6BD38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CF68-1847-41DC-A1C3-6741B82C7933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567C-395B-4EE5-9FF0-3C6BF2CB1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998F-0CDB-4FDC-81DB-CCC164961179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FADB-EED0-49C9-85CD-89F6356B9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9421-9BEA-42D0-9B32-D0EF4E840EEA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3162-E17F-4796-BF42-0452B2356C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FE35-D3E9-4A7C-986E-CAD3428F0FE4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6ABC-81D7-4EE2-9C58-398ED0CF79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AA3A-11D3-4B0B-AB59-9120CAD369B5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858E-1885-4DD4-8FF1-0C0C0530B0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9094-990F-49DE-905D-BC856E12ADC8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BA9C-2F17-4F41-B387-FE2203980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C1A5-DC13-459E-8653-7602AF8B0F80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FF5D-9F83-4D95-8B87-18090D9AA5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0AB9-539B-485A-B3D8-06D0461DDCE0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9413-B4F2-4F19-8419-DD3152A2D5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CB93-08B1-4A82-A845-9BDCC103941B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8B69-020A-4F8D-A6DF-2E9B37A67E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634126-9FE3-4BFB-A1F4-CB26FC87D063}" type="datetimeFigureOut">
              <a:rPr lang="zh-TW" altLang="en-US"/>
              <a:pPr>
                <a:defRPr/>
              </a:pPr>
              <a:t>2014/12/7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97C2FF-6482-4308-AC96-55E6A5DA87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蔡宗耀\Pictures\招蜂引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452320" cy="936103"/>
          </a:xfrm>
        </p:spPr>
        <p:txBody>
          <a:bodyPr/>
          <a:lstStyle/>
          <a:p>
            <a:pPr eaLnBrk="1" hangingPunct="1"/>
            <a:r>
              <a:rPr lang="zh-TW" alt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中西藥的交互作用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08104" y="2636912"/>
            <a:ext cx="3635896" cy="7200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0000FF"/>
                </a:solidFill>
              </a:rPr>
              <a:t>報告人</a:t>
            </a:r>
            <a:r>
              <a:rPr lang="en-US" altLang="zh-TW" b="1" dirty="0" smtClean="0">
                <a:solidFill>
                  <a:srgbClr val="0000FF"/>
                </a:solidFill>
              </a:rPr>
              <a:t>:</a:t>
            </a:r>
            <a:r>
              <a:rPr lang="zh-TW" altLang="en-US" b="1" dirty="0" smtClean="0">
                <a:solidFill>
                  <a:srgbClr val="0000FF"/>
                </a:solidFill>
              </a:rPr>
              <a:t>   藥師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9584" y="357301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0000FF"/>
                </a:solidFill>
              </a:rPr>
              <a:t>臺中市藥師公會</a:t>
            </a:r>
            <a:endParaRPr lang="en-US" altLang="zh-TW" sz="3000" b="1" dirty="0" smtClean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pic>
        <p:nvPicPr>
          <p:cNvPr id="7" name="圖片 6" descr="台中市藥師公會LOG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2108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499197" y="1318350"/>
            <a:ext cx="1439862" cy="3240088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dist">
              <a:defRPr/>
            </a:pPr>
            <a:r>
              <a:rPr lang="zh-TW" altLang="zh-TW" sz="4000" b="1" dirty="0"/>
              <a:t>安眠藥</a:t>
            </a:r>
            <a:endParaRPr lang="zh-TW" altLang="en-US" sz="4000" b="1" dirty="0"/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684213" y="987495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7030A0"/>
                </a:solidFill>
              </a:rPr>
              <a:t>安神助眠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179388" y="1916113"/>
            <a:ext cx="264687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/>
              <a:t>酸棗仁 </a:t>
            </a:r>
            <a:endParaRPr lang="en-US" altLang="zh-TW" sz="3200" b="1" dirty="0"/>
          </a:p>
          <a:p>
            <a:endParaRPr lang="en-US" altLang="zh-TW" sz="3200" b="1" dirty="0" smtClean="0"/>
          </a:p>
          <a:p>
            <a:endParaRPr lang="en-US" altLang="zh-TW" sz="3200" b="1" dirty="0" smtClean="0"/>
          </a:p>
          <a:p>
            <a:endParaRPr lang="en-US" altLang="zh-TW" sz="3200" b="1" dirty="0" smtClean="0"/>
          </a:p>
          <a:p>
            <a:r>
              <a:rPr lang="zh-TW" altLang="zh-TW" sz="3200" b="1" dirty="0" smtClean="0"/>
              <a:t>茉莉</a:t>
            </a:r>
            <a:r>
              <a:rPr lang="zh-TW" altLang="zh-TW" sz="3200" b="1" dirty="0"/>
              <a:t>花</a:t>
            </a:r>
            <a:r>
              <a:rPr lang="zh-TW" altLang="en-US" sz="3200" b="1" dirty="0"/>
              <a:t>茶飲</a:t>
            </a:r>
            <a:endParaRPr lang="en-US" altLang="zh-TW" sz="3200" b="1" dirty="0"/>
          </a:p>
          <a:p>
            <a:r>
              <a:rPr lang="zh-TW" altLang="zh-TW" sz="3200" b="1" dirty="0" smtClean="0"/>
              <a:t>百合蓮子甜湯</a:t>
            </a:r>
            <a:endParaRPr lang="en-US" altLang="zh-TW" sz="3200" b="1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3200" b="1" dirty="0" smtClean="0"/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5219700" y="1089819"/>
            <a:ext cx="3775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</a:rPr>
              <a:t>吸收加快而中毒</a:t>
            </a:r>
            <a:endParaRPr lang="en-US" altLang="zh-TW" sz="4000" b="1" dirty="0">
              <a:solidFill>
                <a:srgbClr val="C00000"/>
              </a:solidFill>
            </a:endParaRP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5508625" y="1916113"/>
            <a:ext cx="19796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/>
              <a:t>麻黃 </a:t>
            </a:r>
            <a:endParaRPr lang="en-US" altLang="zh-TW" sz="2800" b="1" dirty="0"/>
          </a:p>
          <a:p>
            <a:r>
              <a:rPr lang="zh-TW" altLang="zh-TW" sz="2800" b="1" dirty="0"/>
              <a:t>杏仁 </a:t>
            </a:r>
            <a:endParaRPr lang="en-US" altLang="zh-TW" sz="2800" b="1" dirty="0"/>
          </a:p>
          <a:p>
            <a:r>
              <a:rPr lang="zh-TW" altLang="zh-TW" sz="2800" b="1" dirty="0"/>
              <a:t>藥酒</a:t>
            </a:r>
            <a:endParaRPr lang="en-US" altLang="zh-TW" sz="2800" b="1" dirty="0"/>
          </a:p>
          <a:p>
            <a:r>
              <a:rPr lang="zh-TW" altLang="zh-TW" sz="2800" b="1" dirty="0"/>
              <a:t>含酒精食物</a:t>
            </a:r>
          </a:p>
        </p:txBody>
      </p:sp>
      <p:pic>
        <p:nvPicPr>
          <p:cNvPr id="5122" name="Picture 2" descr="C:\Users\蔡宗耀\Pictures\杏仁-2(炒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97152"/>
            <a:ext cx="1568352" cy="1176264"/>
          </a:xfrm>
          <a:prstGeom prst="rect">
            <a:avLst/>
          </a:prstGeom>
          <a:noFill/>
        </p:spPr>
      </p:pic>
      <p:pic>
        <p:nvPicPr>
          <p:cNvPr id="8" name="Picture 7" descr="C:\Users\蔡宗耀\Pictures\麻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1584176" cy="1188132"/>
          </a:xfrm>
          <a:prstGeom prst="rect">
            <a:avLst/>
          </a:prstGeom>
          <a:noFill/>
        </p:spPr>
      </p:pic>
      <p:pic>
        <p:nvPicPr>
          <p:cNvPr id="16386" name="Picture 2" descr="C:\Users\蔡宗耀\Pictures\酸棗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523928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707904" y="1071562"/>
            <a:ext cx="1800225" cy="431958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/>
              <a:t>抗生素 消炎藥</a:t>
            </a:r>
            <a:endParaRPr lang="zh-TW" altLang="en-US" sz="4000" b="1" dirty="0"/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147618" y="836613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C00000"/>
                </a:solidFill>
              </a:rPr>
              <a:t>降低抗生素作用</a:t>
            </a:r>
            <a:endParaRPr lang="en-US" altLang="zh-TW" sz="3600" b="1" dirty="0">
              <a:solidFill>
                <a:srgbClr val="C00000"/>
              </a:solidFill>
            </a:endParaRPr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539750" y="1773238"/>
            <a:ext cx="18261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 smtClean="0"/>
              <a:t>綠豆湯</a:t>
            </a:r>
            <a:endParaRPr lang="en-US" altLang="zh-TW" sz="3200" b="1" dirty="0" smtClean="0"/>
          </a:p>
          <a:p>
            <a:r>
              <a:rPr lang="zh-TW" altLang="zh-TW" sz="3200" b="1" dirty="0" smtClean="0"/>
              <a:t> 牛奶</a:t>
            </a:r>
            <a:r>
              <a:rPr lang="zh-TW" altLang="en-US" sz="3200" b="1" dirty="0" smtClean="0"/>
              <a:t> </a:t>
            </a:r>
            <a:endParaRPr lang="en-US" altLang="zh-TW" sz="3200" b="1" dirty="0" smtClean="0"/>
          </a:p>
          <a:p>
            <a:r>
              <a:rPr lang="zh-TW" altLang="zh-TW" sz="3200" b="1" dirty="0" smtClean="0"/>
              <a:t>解毒作用</a:t>
            </a:r>
            <a:endParaRPr lang="zh-TW" altLang="en-US" sz="3200" b="1" dirty="0"/>
          </a:p>
        </p:txBody>
      </p:sp>
      <p:sp>
        <p:nvSpPr>
          <p:cNvPr id="10245" name="矩形 6"/>
          <p:cNvSpPr>
            <a:spLocks noChangeArrowheads="1"/>
          </p:cNvSpPr>
          <p:nvPr/>
        </p:nvSpPr>
        <p:spPr bwMode="auto">
          <a:xfrm>
            <a:off x="492572" y="4437062"/>
            <a:ext cx="259298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800" b="1" dirty="0"/>
              <a:t>酸性中藥</a:t>
            </a:r>
            <a:endParaRPr lang="en-US" altLang="zh-TW" sz="2800" b="1" dirty="0"/>
          </a:p>
          <a:p>
            <a:r>
              <a:rPr lang="zh-TW" altLang="zh-TW" sz="2800" b="1" dirty="0"/>
              <a:t>酸梅湯 烏梅汁</a:t>
            </a:r>
            <a:r>
              <a:rPr lang="zh-TW" altLang="zh-TW" b="1" dirty="0"/>
              <a:t> </a:t>
            </a:r>
          </a:p>
        </p:txBody>
      </p:sp>
      <p:sp>
        <p:nvSpPr>
          <p:cNvPr id="10246" name="矩形 7"/>
          <p:cNvSpPr>
            <a:spLocks noChangeArrowheads="1"/>
          </p:cNvSpPr>
          <p:nvPr/>
        </p:nvSpPr>
        <p:spPr bwMode="auto">
          <a:xfrm>
            <a:off x="515789" y="3505201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C00000"/>
                </a:solidFill>
              </a:rPr>
              <a:t>毒性增加</a:t>
            </a:r>
            <a:endParaRPr lang="en-US" altLang="zh-TW" sz="3200" b="1" dirty="0">
              <a:solidFill>
                <a:srgbClr val="C00000"/>
              </a:solidFill>
            </a:endParaRPr>
          </a:p>
        </p:txBody>
      </p:sp>
      <p:sp>
        <p:nvSpPr>
          <p:cNvPr id="10247" name="矩形 8"/>
          <p:cNvSpPr>
            <a:spLocks noChangeArrowheads="1"/>
          </p:cNvSpPr>
          <p:nvPr/>
        </p:nvSpPr>
        <p:spPr bwMode="auto">
          <a:xfrm>
            <a:off x="6011863" y="981075"/>
            <a:ext cx="2379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</a:rPr>
              <a:t>加重</a:t>
            </a:r>
            <a:r>
              <a:rPr lang="zh-TW" altLang="zh-TW" sz="4000" b="1" dirty="0">
                <a:solidFill>
                  <a:srgbClr val="C00000"/>
                </a:solidFill>
              </a:rPr>
              <a:t>發炎</a:t>
            </a:r>
            <a:r>
              <a:rPr lang="zh-TW" altLang="en-US" sz="4000" b="1" dirty="0">
                <a:solidFill>
                  <a:srgbClr val="C00000"/>
                </a:solidFill>
              </a:rPr>
              <a:t> </a:t>
            </a:r>
            <a:endParaRPr lang="en-US" altLang="zh-TW" sz="4000" b="1" dirty="0">
              <a:solidFill>
                <a:srgbClr val="C00000"/>
              </a:solidFill>
            </a:endParaRPr>
          </a:p>
        </p:txBody>
      </p:sp>
      <p:sp>
        <p:nvSpPr>
          <p:cNvPr id="10248" name="矩形 9"/>
          <p:cNvSpPr>
            <a:spLocks noChangeArrowheads="1"/>
          </p:cNvSpPr>
          <p:nvPr/>
        </p:nvSpPr>
        <p:spPr bwMode="auto">
          <a:xfrm>
            <a:off x="5672827" y="2008058"/>
            <a:ext cx="30572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/>
              <a:t>補益藥</a:t>
            </a:r>
            <a:r>
              <a:rPr lang="en-US" altLang="zh-TW" sz="3200" b="1" dirty="0"/>
              <a:t>-</a:t>
            </a:r>
          </a:p>
          <a:p>
            <a:r>
              <a:rPr lang="zh-TW" altLang="zh-TW" sz="3200" b="1" dirty="0"/>
              <a:t>人蔘 </a:t>
            </a:r>
            <a:endParaRPr lang="en-US" altLang="zh-TW" sz="3200" b="1" dirty="0"/>
          </a:p>
          <a:p>
            <a:r>
              <a:rPr lang="zh-TW" altLang="zh-TW" sz="3200" b="1" dirty="0"/>
              <a:t>黃耆 </a:t>
            </a:r>
            <a:endParaRPr lang="en-US" altLang="zh-TW" sz="3200" b="1" dirty="0"/>
          </a:p>
          <a:p>
            <a:r>
              <a:rPr lang="zh-TW" altLang="zh-TW" sz="3200" b="1" dirty="0"/>
              <a:t>鹿茸 </a:t>
            </a:r>
            <a:endParaRPr lang="en-US" altLang="zh-TW" sz="3200" b="1" dirty="0"/>
          </a:p>
          <a:p>
            <a:r>
              <a:rPr lang="zh-TW" altLang="zh-TW" sz="3200" b="1" dirty="0"/>
              <a:t>羊肉爐或辛</a:t>
            </a:r>
            <a:r>
              <a:rPr lang="zh-TW" altLang="zh-TW" sz="3200" b="1" dirty="0" smtClean="0"/>
              <a:t>香料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708400" y="1628775"/>
            <a:ext cx="1295400" cy="3095625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4000" b="1" dirty="0"/>
              <a:t>更年期藥</a:t>
            </a:r>
            <a:endParaRPr lang="zh-TW" altLang="en-US" sz="4000" b="1" dirty="0"/>
          </a:p>
        </p:txBody>
      </p:sp>
      <p:sp>
        <p:nvSpPr>
          <p:cNvPr id="11267" name="矩形 2"/>
          <p:cNvSpPr>
            <a:spLocks noChangeArrowheads="1"/>
          </p:cNvSpPr>
          <p:nvPr/>
        </p:nvSpPr>
        <p:spPr bwMode="auto">
          <a:xfrm>
            <a:off x="3563937" y="54868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FFFF00"/>
                </a:solidFill>
              </a:rPr>
              <a:t>雌性素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301505" y="1590675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/>
              <a:t>大豆異黃酮素</a:t>
            </a:r>
            <a:endParaRPr lang="zh-TW" altLang="en-US" sz="4000" b="1" dirty="0"/>
          </a:p>
        </p:txBody>
      </p:sp>
      <p:sp>
        <p:nvSpPr>
          <p:cNvPr id="11269" name="矩形 4"/>
          <p:cNvSpPr>
            <a:spLocks noChangeArrowheads="1"/>
          </p:cNvSpPr>
          <p:nvPr/>
        </p:nvSpPr>
        <p:spPr bwMode="auto">
          <a:xfrm>
            <a:off x="5861496" y="1615063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600" b="1" dirty="0"/>
              <a:t>山藥皂苷</a:t>
            </a:r>
            <a:endParaRPr lang="zh-TW" altLang="en-US" sz="3600" b="1" dirty="0"/>
          </a:p>
        </p:txBody>
      </p:sp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2286204" y="5276627"/>
            <a:ext cx="4801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0000FF"/>
                </a:solidFill>
              </a:rPr>
              <a:t>劑量過高產生副作用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蔡宗耀\Pictures\黃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780928"/>
            <a:ext cx="2112235" cy="1584176"/>
          </a:xfrm>
          <a:prstGeom prst="rect">
            <a:avLst/>
          </a:prstGeom>
          <a:noFill/>
        </p:spPr>
      </p:pic>
      <p:pic>
        <p:nvPicPr>
          <p:cNvPr id="6147" name="Picture 3" descr="C:\Users\蔡宗耀\Pictures\山藥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17032"/>
            <a:ext cx="1728192" cy="129614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80928"/>
            <a:ext cx="1728192" cy="13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按鈕形 3"/>
          <p:cNvSpPr/>
          <p:nvPr/>
        </p:nvSpPr>
        <p:spPr>
          <a:xfrm>
            <a:off x="3419475" y="908720"/>
            <a:ext cx="1584325" cy="359886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>
                <a:solidFill>
                  <a:schemeClr val="accent2">
                    <a:lumMod val="50000"/>
                  </a:schemeClr>
                </a:solidFill>
              </a:rPr>
              <a:t>貧血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zh-TW" altLang="zh-TW" sz="4000" b="1" dirty="0">
                <a:solidFill>
                  <a:schemeClr val="accent2">
                    <a:lumMod val="50000"/>
                  </a:schemeClr>
                </a:solidFill>
              </a:rPr>
              <a:t> 手腳冰冷藥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179388" y="905545"/>
            <a:ext cx="32400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b="1" dirty="0">
                <a:solidFill>
                  <a:schemeClr val="accent2">
                    <a:lumMod val="50000"/>
                  </a:schemeClr>
                </a:solidFill>
              </a:rPr>
              <a:t>服溫性藥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zh-TW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zh-TW" sz="3200" dirty="0"/>
              <a:t>四物湯</a:t>
            </a:r>
            <a:endParaRPr lang="en-US" altLang="zh-TW" sz="3200" dirty="0"/>
          </a:p>
          <a:p>
            <a:r>
              <a:rPr lang="zh-TW" altLang="zh-TW" sz="3200" dirty="0"/>
              <a:t>八珍湯</a:t>
            </a:r>
            <a:endParaRPr lang="en-US" altLang="zh-TW" sz="3200" dirty="0"/>
          </a:p>
          <a:p>
            <a:r>
              <a:rPr lang="zh-TW" altLang="zh-TW" sz="3600" b="1" dirty="0">
                <a:solidFill>
                  <a:srgbClr val="C00000"/>
                </a:solidFill>
              </a:rPr>
              <a:t>禁食涼性食物</a:t>
            </a:r>
            <a:endParaRPr lang="en-US" altLang="zh-TW" sz="3600" b="1" dirty="0">
              <a:solidFill>
                <a:srgbClr val="C00000"/>
              </a:solidFill>
            </a:endParaRPr>
          </a:p>
          <a:p>
            <a:r>
              <a:rPr lang="zh-TW" altLang="zh-TW" sz="2800" dirty="0"/>
              <a:t>瓜果類 </a:t>
            </a:r>
            <a:endParaRPr lang="en-US" altLang="zh-TW" sz="2800" dirty="0"/>
          </a:p>
          <a:p>
            <a:r>
              <a:rPr lang="zh-TW" altLang="zh-TW" sz="2800" dirty="0"/>
              <a:t>橘子 </a:t>
            </a:r>
            <a:endParaRPr lang="en-US" altLang="zh-TW" sz="2800" dirty="0"/>
          </a:p>
          <a:p>
            <a:r>
              <a:rPr lang="zh-TW" altLang="zh-TW" sz="2800" dirty="0"/>
              <a:t>梨子 </a:t>
            </a:r>
            <a:endParaRPr lang="en-US" altLang="zh-TW" sz="2800" dirty="0"/>
          </a:p>
          <a:p>
            <a:r>
              <a:rPr lang="zh-TW" altLang="zh-TW" sz="2800" dirty="0"/>
              <a:t>綠豆湯</a:t>
            </a:r>
            <a:endParaRPr lang="zh-TW" altLang="en-US" sz="2800" dirty="0"/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5220072" y="692696"/>
            <a:ext cx="38157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b="1" dirty="0">
                <a:solidFill>
                  <a:schemeClr val="accent2">
                    <a:lumMod val="50000"/>
                  </a:schemeClr>
                </a:solidFill>
              </a:rPr>
              <a:t>服鐵劑</a:t>
            </a:r>
            <a:endParaRPr lang="en-US" altLang="zh-TW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zh-TW" sz="3200" dirty="0"/>
              <a:t>禁食含單寧酸</a:t>
            </a:r>
            <a:endParaRPr lang="en-US" altLang="zh-TW" sz="3200" dirty="0"/>
          </a:p>
          <a:p>
            <a:r>
              <a:rPr lang="zh-TW" altLang="zh-TW" sz="3200" dirty="0"/>
              <a:t>茶葉</a:t>
            </a:r>
            <a:endParaRPr lang="en-US" altLang="zh-TW" sz="3200" dirty="0"/>
          </a:p>
          <a:p>
            <a:r>
              <a:rPr lang="zh-TW" altLang="zh-TW" sz="3200" dirty="0"/>
              <a:t>大黃 </a:t>
            </a:r>
            <a:endParaRPr lang="en-US" altLang="zh-TW" sz="3200" dirty="0"/>
          </a:p>
          <a:p>
            <a:r>
              <a:rPr lang="zh-TW" altLang="zh-TW" sz="3200" dirty="0"/>
              <a:t>五倍子 </a:t>
            </a:r>
            <a:endParaRPr lang="en-US" altLang="zh-TW" sz="3200" dirty="0"/>
          </a:p>
          <a:p>
            <a:r>
              <a:rPr lang="zh-TW" altLang="zh-TW" sz="3200" dirty="0"/>
              <a:t>石榴皮 </a:t>
            </a:r>
            <a:endParaRPr lang="en-US" altLang="zh-TW" sz="3200" dirty="0"/>
          </a:p>
          <a:p>
            <a:r>
              <a:rPr lang="zh-TW" altLang="zh-TW" sz="3200" dirty="0"/>
              <a:t>山葡萄</a:t>
            </a:r>
            <a:endParaRPr lang="en-US" altLang="zh-TW" sz="3200" dirty="0"/>
          </a:p>
          <a:p>
            <a:r>
              <a:rPr lang="zh-TW" altLang="zh-TW" sz="3200" b="1" dirty="0">
                <a:solidFill>
                  <a:srgbClr val="C00000"/>
                </a:solidFill>
              </a:rPr>
              <a:t>與單寧酸生不溶性沉澱</a:t>
            </a:r>
            <a:r>
              <a:rPr lang="zh-TW" altLang="zh-TW" sz="3200" dirty="0">
                <a:solidFill>
                  <a:srgbClr val="C00000"/>
                </a:solidFill>
              </a:rPr>
              <a:t>，</a:t>
            </a:r>
            <a:endParaRPr lang="en-US" altLang="zh-TW" sz="3200" dirty="0">
              <a:solidFill>
                <a:srgbClr val="C00000"/>
              </a:solidFill>
            </a:endParaRPr>
          </a:p>
          <a:p>
            <a:r>
              <a:rPr lang="zh-TW" altLang="zh-TW" sz="3200" b="1" dirty="0">
                <a:solidFill>
                  <a:srgbClr val="C00000"/>
                </a:solidFill>
              </a:rPr>
              <a:t>刺激胃腸道藥物吸收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r>
              <a:rPr lang="zh-TW" altLang="zh-TW" sz="3200" b="1" dirty="0">
                <a:solidFill>
                  <a:srgbClr val="C00000"/>
                </a:solidFill>
              </a:rPr>
              <a:t>降低療效</a:t>
            </a:r>
            <a:endParaRPr lang="en-US" altLang="zh-TW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851920" y="1268760"/>
            <a:ext cx="1079500" cy="2520280"/>
          </a:xfrm>
          <a:prstGeom prst="beve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dist">
              <a:defRPr/>
            </a:pPr>
            <a:r>
              <a:rPr lang="zh-TW" altLang="zh-TW" sz="4000" b="1" dirty="0"/>
              <a:t>鐵劑</a:t>
            </a:r>
            <a:endParaRPr lang="zh-TW" altLang="en-US" sz="4000" b="1" dirty="0"/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23528" y="1064171"/>
            <a:ext cx="3744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b="1" dirty="0">
                <a:solidFill>
                  <a:srgbClr val="FFFF00"/>
                </a:solidFill>
              </a:rPr>
              <a:t>禁食含單寧酸</a:t>
            </a:r>
            <a:endParaRPr lang="en-US" altLang="zh-TW" sz="4000" b="1" dirty="0">
              <a:solidFill>
                <a:srgbClr val="FFFF00"/>
              </a:solidFill>
            </a:endParaRPr>
          </a:p>
          <a:p>
            <a:r>
              <a:rPr lang="zh-TW" altLang="zh-TW" sz="2800" dirty="0"/>
              <a:t>茶葉</a:t>
            </a:r>
            <a:endParaRPr lang="en-US" altLang="zh-TW" sz="2800" dirty="0"/>
          </a:p>
          <a:p>
            <a:r>
              <a:rPr lang="zh-TW" altLang="zh-TW" sz="2800" dirty="0"/>
              <a:t>大黃 </a:t>
            </a:r>
            <a:endParaRPr lang="en-US" altLang="zh-TW" sz="2800" dirty="0"/>
          </a:p>
          <a:p>
            <a:r>
              <a:rPr lang="zh-TW" altLang="zh-TW" sz="2800" dirty="0"/>
              <a:t>五倍子 </a:t>
            </a:r>
            <a:endParaRPr lang="en-US" altLang="zh-TW" sz="2800" dirty="0"/>
          </a:p>
          <a:p>
            <a:r>
              <a:rPr lang="zh-TW" altLang="zh-TW" sz="2800" dirty="0"/>
              <a:t>石榴皮 </a:t>
            </a:r>
            <a:endParaRPr lang="en-US" altLang="zh-TW" sz="2800" dirty="0"/>
          </a:p>
          <a:p>
            <a:r>
              <a:rPr lang="zh-TW" altLang="zh-TW" sz="2800" dirty="0"/>
              <a:t>山葡萄</a:t>
            </a:r>
            <a:endParaRPr lang="en-US" altLang="zh-TW" sz="2800" dirty="0"/>
          </a:p>
          <a:p>
            <a:r>
              <a:rPr lang="zh-TW" altLang="zh-TW" sz="2800" b="1" dirty="0">
                <a:solidFill>
                  <a:srgbClr val="003300"/>
                </a:solidFill>
              </a:rPr>
              <a:t>與單寧酸生不溶性沉澱</a:t>
            </a:r>
            <a:endParaRPr lang="en-US" altLang="zh-TW" sz="2800" b="1" dirty="0">
              <a:solidFill>
                <a:srgbClr val="003300"/>
              </a:solidFill>
            </a:endParaRPr>
          </a:p>
          <a:p>
            <a:r>
              <a:rPr lang="zh-TW" altLang="zh-TW" sz="2800" b="1" dirty="0">
                <a:solidFill>
                  <a:srgbClr val="003300"/>
                </a:solidFill>
              </a:rPr>
              <a:t>刺激胃腸道藥物吸收</a:t>
            </a:r>
            <a:r>
              <a:rPr lang="zh-TW" altLang="en-US" sz="2800" b="1" dirty="0">
                <a:solidFill>
                  <a:srgbClr val="003300"/>
                </a:solidFill>
              </a:rPr>
              <a:t> </a:t>
            </a:r>
            <a:r>
              <a:rPr lang="zh-TW" altLang="zh-TW" sz="2800" b="1" dirty="0">
                <a:solidFill>
                  <a:srgbClr val="003300"/>
                </a:solidFill>
              </a:rPr>
              <a:t>降低療效</a:t>
            </a:r>
            <a:endParaRPr lang="en-US" altLang="zh-TW" sz="2800" b="1" dirty="0">
              <a:solidFill>
                <a:srgbClr val="003300"/>
              </a:solidFill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5189190" y="1052736"/>
            <a:ext cx="37753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FFFF00"/>
                </a:solidFill>
              </a:rPr>
              <a:t>高劑量鐵劑</a:t>
            </a:r>
            <a:endParaRPr lang="en-US" altLang="zh-TW" sz="4000" b="1" dirty="0">
              <a:solidFill>
                <a:srgbClr val="FFFF00"/>
              </a:solidFill>
            </a:endParaRPr>
          </a:p>
          <a:p>
            <a:r>
              <a:rPr lang="zh-TW" altLang="zh-TW" sz="4000" b="1" dirty="0">
                <a:solidFill>
                  <a:srgbClr val="FFFF00"/>
                </a:solidFill>
              </a:rPr>
              <a:t>降低四物湯吸收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sp>
        <p:nvSpPr>
          <p:cNvPr id="13317" name="矩形 6"/>
          <p:cNvSpPr>
            <a:spLocks noChangeArrowheads="1"/>
          </p:cNvSpPr>
          <p:nvPr/>
        </p:nvSpPr>
        <p:spPr bwMode="auto">
          <a:xfrm>
            <a:off x="5219700" y="3141663"/>
            <a:ext cx="3262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003300"/>
                </a:solidFill>
              </a:rPr>
              <a:t>金絲桃</a:t>
            </a:r>
            <a:r>
              <a:rPr lang="en-US" altLang="zh-TW" sz="3600" b="1" dirty="0">
                <a:solidFill>
                  <a:srgbClr val="003300"/>
                </a:solidFill>
              </a:rPr>
              <a:t>(</a:t>
            </a:r>
            <a:r>
              <a:rPr lang="zh-TW" altLang="zh-TW" sz="3600" b="1" dirty="0">
                <a:solidFill>
                  <a:srgbClr val="003300"/>
                </a:solidFill>
              </a:rPr>
              <a:t>抗憂鬱</a:t>
            </a:r>
            <a:r>
              <a:rPr lang="en-US" altLang="zh-TW" sz="3600" b="1" dirty="0">
                <a:solidFill>
                  <a:srgbClr val="003300"/>
                </a:solidFill>
              </a:rPr>
              <a:t>)</a:t>
            </a:r>
          </a:p>
          <a:p>
            <a:r>
              <a:rPr lang="zh-TW" altLang="zh-TW" sz="3600" b="1" dirty="0">
                <a:solidFill>
                  <a:srgbClr val="003300"/>
                </a:solidFill>
              </a:rPr>
              <a:t>降低鐵吸收</a:t>
            </a:r>
            <a:endParaRPr lang="zh-TW" altLang="en-US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按鈕形 3"/>
          <p:cNvSpPr/>
          <p:nvPr/>
        </p:nvSpPr>
        <p:spPr>
          <a:xfrm>
            <a:off x="3779838" y="981075"/>
            <a:ext cx="1296987" cy="3384550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/>
              <a:t>骨質疏鬆藥</a:t>
            </a:r>
            <a:endParaRPr lang="zh-TW" altLang="en-US" sz="4000" b="1" dirty="0"/>
          </a:p>
        </p:txBody>
      </p: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827088" y="981075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</a:rPr>
              <a:t>鈣量增加</a:t>
            </a:r>
            <a:endParaRPr lang="en-US" altLang="zh-TW" sz="4000" b="1" dirty="0">
              <a:solidFill>
                <a:srgbClr val="C00000"/>
              </a:solidFill>
            </a:endParaRPr>
          </a:p>
        </p:txBody>
      </p:sp>
      <p:sp>
        <p:nvSpPr>
          <p:cNvPr id="14340" name="矩形 7"/>
          <p:cNvSpPr>
            <a:spLocks noChangeArrowheads="1"/>
          </p:cNvSpPr>
          <p:nvPr/>
        </p:nvSpPr>
        <p:spPr bwMode="auto">
          <a:xfrm>
            <a:off x="827088" y="1989138"/>
            <a:ext cx="18256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chemeClr val="bg2"/>
                </a:solidFill>
              </a:rPr>
              <a:t>含鈣中藥</a:t>
            </a:r>
            <a:endParaRPr lang="en-US" altLang="zh-TW" sz="3200" b="1" dirty="0">
              <a:solidFill>
                <a:schemeClr val="bg2"/>
              </a:solidFill>
            </a:endParaRPr>
          </a:p>
          <a:p>
            <a:r>
              <a:rPr lang="zh-TW" altLang="zh-TW" sz="2800" b="1" dirty="0"/>
              <a:t>珍珠母 </a:t>
            </a:r>
            <a:endParaRPr lang="en-US" altLang="zh-TW" sz="2800" b="1" dirty="0"/>
          </a:p>
          <a:p>
            <a:r>
              <a:rPr lang="zh-TW" altLang="zh-TW" sz="2800" b="1" dirty="0"/>
              <a:t>石決明 </a:t>
            </a:r>
            <a:endParaRPr lang="en-US" altLang="zh-TW" sz="2800" b="1" dirty="0"/>
          </a:p>
          <a:p>
            <a:r>
              <a:rPr lang="zh-TW" altLang="zh-TW" sz="2800" b="1" dirty="0"/>
              <a:t>龍骨 </a:t>
            </a:r>
            <a:endParaRPr lang="en-US" altLang="zh-TW" sz="2800" b="1" dirty="0"/>
          </a:p>
          <a:p>
            <a:r>
              <a:rPr lang="zh-TW" altLang="zh-TW" sz="2800" b="1" dirty="0"/>
              <a:t>牡蠣 </a:t>
            </a:r>
            <a:endParaRPr lang="en-US" altLang="zh-TW" sz="2800" b="1" dirty="0"/>
          </a:p>
          <a:p>
            <a:r>
              <a:rPr lang="zh-TW" altLang="zh-TW" sz="2800" b="1" dirty="0"/>
              <a:t>石膏</a:t>
            </a:r>
            <a:endParaRPr lang="zh-TW" altLang="en-US" sz="2800" b="1" dirty="0"/>
          </a:p>
        </p:txBody>
      </p:sp>
      <p:sp>
        <p:nvSpPr>
          <p:cNvPr id="14341" name="矩形 8"/>
          <p:cNvSpPr>
            <a:spLocks noChangeArrowheads="1"/>
          </p:cNvSpPr>
          <p:nvPr/>
        </p:nvSpPr>
        <p:spPr bwMode="auto">
          <a:xfrm>
            <a:off x="5651500" y="981075"/>
            <a:ext cx="2749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</a:rPr>
              <a:t>減少鈣吸收</a:t>
            </a:r>
            <a:endParaRPr lang="en-US" altLang="zh-TW" sz="4000" b="1" dirty="0">
              <a:solidFill>
                <a:srgbClr val="C00000"/>
              </a:solidFill>
            </a:endParaRPr>
          </a:p>
        </p:txBody>
      </p:sp>
      <p:sp>
        <p:nvSpPr>
          <p:cNvPr id="14342" name="矩形 9"/>
          <p:cNvSpPr>
            <a:spLocks noChangeArrowheads="1"/>
          </p:cNvSpPr>
          <p:nvPr/>
        </p:nvSpPr>
        <p:spPr bwMode="auto">
          <a:xfrm>
            <a:off x="5580063" y="1844675"/>
            <a:ext cx="30337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/>
              <a:t>紅茶 </a:t>
            </a:r>
            <a:endParaRPr lang="en-US" altLang="zh-TW" sz="3200" b="1" dirty="0"/>
          </a:p>
          <a:p>
            <a:r>
              <a:rPr lang="zh-TW" altLang="zh-TW" sz="3200" b="1" dirty="0"/>
              <a:t>綠茶 </a:t>
            </a:r>
            <a:endParaRPr lang="en-US" altLang="zh-TW" sz="3200" b="1" dirty="0"/>
          </a:p>
          <a:p>
            <a:r>
              <a:rPr lang="zh-TW" altLang="zh-TW" sz="3200" b="1" dirty="0"/>
              <a:t>夏枯草</a:t>
            </a:r>
            <a:r>
              <a:rPr lang="en-US" altLang="zh-TW" sz="3200" b="1" dirty="0"/>
              <a:t>(</a:t>
            </a:r>
            <a:r>
              <a:rPr lang="zh-TW" altLang="zh-TW" sz="3200" b="1" dirty="0"/>
              <a:t>青草茶</a:t>
            </a:r>
            <a:r>
              <a:rPr lang="en-US" altLang="zh-TW" sz="3200" b="1" dirty="0"/>
              <a:t>)</a:t>
            </a:r>
            <a:r>
              <a:rPr lang="zh-TW" altLang="zh-TW" sz="3200" b="1" dirty="0"/>
              <a:t> </a:t>
            </a:r>
            <a:endParaRPr lang="zh-TW" altLang="en-US" sz="3200" b="1" dirty="0"/>
          </a:p>
        </p:txBody>
      </p:sp>
      <p:pic>
        <p:nvPicPr>
          <p:cNvPr id="7170" name="Picture 2" descr="C:\Users\蔡宗耀\Pictures\石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1467634" cy="1100726"/>
          </a:xfrm>
          <a:prstGeom prst="rect">
            <a:avLst/>
          </a:prstGeom>
          <a:noFill/>
        </p:spPr>
      </p:pic>
      <p:pic>
        <p:nvPicPr>
          <p:cNvPr id="7171" name="Picture 3" descr="C:\Users\蔡宗耀\Pictures\石決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700" y="3378918"/>
            <a:ext cx="1506935" cy="1130201"/>
          </a:xfrm>
          <a:prstGeom prst="rect">
            <a:avLst/>
          </a:prstGeom>
          <a:noFill/>
        </p:spPr>
      </p:pic>
      <p:pic>
        <p:nvPicPr>
          <p:cNvPr id="9" name="Picture 2" descr="C:\Users\蔡宗耀\Pictures\龍骨(五彩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608131"/>
            <a:ext cx="1554939" cy="1098122"/>
          </a:xfrm>
          <a:prstGeom prst="rect">
            <a:avLst/>
          </a:prstGeom>
          <a:noFill/>
        </p:spPr>
      </p:pic>
      <p:pic>
        <p:nvPicPr>
          <p:cNvPr id="10" name="Picture 3" descr="C:\Users\蔡宗耀\Pictures\牡蠣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236" y="5157192"/>
            <a:ext cx="1467634" cy="1100726"/>
          </a:xfrm>
          <a:prstGeom prst="rect">
            <a:avLst/>
          </a:prstGeom>
          <a:noFill/>
        </p:spPr>
      </p:pic>
      <p:pic>
        <p:nvPicPr>
          <p:cNvPr id="1026" name="Picture 2" descr="C:\Users\蔡宗耀\Pictures\夏枯草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3887415"/>
            <a:ext cx="2240427" cy="16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5545137" cy="936625"/>
          </a:xfrm>
        </p:spPr>
        <p:txBody>
          <a:bodyPr/>
          <a:lstStyle/>
          <a:p>
            <a:pPr eaLnBrk="1" hangingPunct="1"/>
            <a:r>
              <a:rPr lang="zh-TW" altLang="zh-TW" b="1" dirty="0" smtClean="0"/>
              <a:t>用藥禁忌與用藥安全</a:t>
            </a:r>
            <a:endParaRPr lang="zh-TW" altLang="en-US" b="1" dirty="0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zh-TW" b="1" dirty="0" smtClean="0"/>
              <a:t>補益藥</a:t>
            </a:r>
            <a:r>
              <a:rPr lang="en-US" altLang="zh-TW" b="1" dirty="0" smtClean="0"/>
              <a:t>--</a:t>
            </a:r>
            <a:r>
              <a:rPr lang="zh-TW" altLang="zh-TW" b="1" dirty="0" smtClean="0"/>
              <a:t>甘草 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鹿茸含類醣皮質激素併用阿</a:t>
            </a:r>
            <a:r>
              <a:rPr lang="zh-TW" altLang="en-US" b="1" dirty="0" smtClean="0"/>
              <a:t> </a:t>
            </a: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      </a:t>
            </a:r>
            <a:r>
              <a:rPr lang="zh-TW" altLang="zh-TW" b="1" dirty="0" smtClean="0"/>
              <a:t>斯匹林，促進胃酸分泌刺激胃粘膜</a:t>
            </a: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      </a:t>
            </a:r>
            <a:r>
              <a:rPr lang="zh-TW" altLang="zh-TW" b="1" dirty="0" smtClean="0"/>
              <a:t>提高消化潰瘍</a:t>
            </a: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r>
              <a:rPr lang="zh-TW" altLang="zh-TW" b="1" dirty="0" smtClean="0"/>
              <a:t>鹿茸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 人蔘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 黃耆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 何首烏使降血糖作用減低</a:t>
            </a: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endParaRPr lang="en-US" altLang="zh-TW" b="1" dirty="0" smtClean="0"/>
          </a:p>
          <a:p>
            <a:pPr eaLnBrk="1" hangingPunct="1">
              <a:buFont typeface="Arial" charset="0"/>
              <a:buNone/>
            </a:pPr>
            <a:r>
              <a:rPr lang="zh-TW" altLang="zh-TW" b="1" dirty="0" smtClean="0"/>
              <a:t>人蔘 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甘草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 大黃降低利尿劑效果</a:t>
            </a:r>
            <a:endParaRPr lang="en-US" altLang="zh-TW" b="1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5761037" cy="936625"/>
          </a:xfrm>
        </p:spPr>
        <p:txBody>
          <a:bodyPr/>
          <a:lstStyle/>
          <a:p>
            <a:pPr eaLnBrk="1" hangingPunct="1"/>
            <a:r>
              <a:rPr lang="zh-TW" altLang="zh-TW" b="1" dirty="0" smtClean="0"/>
              <a:t>用藥禁忌與用藥安全</a:t>
            </a:r>
            <a:endParaRPr lang="zh-TW" altLang="en-US" b="1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r>
              <a:rPr lang="zh-TW" altLang="zh-TW" sz="3600" b="1" dirty="0" smtClean="0">
                <a:solidFill>
                  <a:srgbClr val="C00000"/>
                </a:solidFill>
              </a:rPr>
              <a:t>鉀離子含量高藥材引起高血鉀症</a:t>
            </a:r>
            <a:r>
              <a:rPr lang="zh-TW" altLang="en-US" sz="36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：</a:t>
            </a:r>
            <a:endParaRPr lang="en-US" altLang="zh-TW" sz="3600" b="1" dirty="0" smtClean="0">
              <a:solidFill>
                <a:srgbClr val="C00000"/>
              </a:solidFill>
              <a:latin typeface="新細明體"/>
              <a:ea typeface="新細明體"/>
            </a:endParaRPr>
          </a:p>
          <a:p>
            <a:pPr eaLnBrk="1" hangingPunct="1">
              <a:buNone/>
            </a:pPr>
            <a:r>
              <a:rPr lang="zh-TW" altLang="en-US" b="1" dirty="0">
                <a:solidFill>
                  <a:srgbClr val="C00000"/>
                </a:solidFill>
                <a:latin typeface="新細明體"/>
                <a:ea typeface="新細明體"/>
              </a:rPr>
              <a:t>  </a:t>
            </a:r>
            <a:r>
              <a:rPr lang="zh-TW" altLang="en-US" b="1" dirty="0" smtClean="0">
                <a:solidFill>
                  <a:srgbClr val="C00000"/>
                </a:solidFill>
                <a:latin typeface="新細明體"/>
                <a:ea typeface="新細明體"/>
              </a:rPr>
              <a:t> </a:t>
            </a:r>
            <a:r>
              <a:rPr lang="zh-TW" altLang="zh-TW" b="1" dirty="0" smtClean="0"/>
              <a:t>蒲公英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 陳皮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當歸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黨蔘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丹蔘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大腹皮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黃耆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生地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車前子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黃</a:t>
            </a:r>
            <a:r>
              <a:rPr lang="zh-TW" altLang="en-US" b="1" dirty="0" smtClean="0"/>
              <a:t>連、</a:t>
            </a:r>
            <a:r>
              <a:rPr lang="zh-TW" altLang="zh-TW" b="1" dirty="0" smtClean="0"/>
              <a:t>白术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白芍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桑白皮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大黃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丹皮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竹茹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澤瀉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枳實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厚朴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杜仲</a:t>
            </a:r>
            <a:endParaRPr lang="en-US" altLang="zh-TW" b="1" dirty="0" smtClean="0"/>
          </a:p>
          <a:p>
            <a:pPr eaLnBrk="1" hangingPunct="1">
              <a:buNone/>
            </a:pPr>
            <a:r>
              <a:rPr lang="zh-TW" altLang="zh-TW" sz="3600" b="1" dirty="0" smtClean="0">
                <a:solidFill>
                  <a:srgbClr val="C00000"/>
                </a:solidFill>
              </a:rPr>
              <a:t>中西藥併用</a:t>
            </a:r>
            <a:r>
              <a:rPr lang="zh-TW" altLang="en-US" sz="36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：</a:t>
            </a:r>
            <a:endParaRPr lang="en-US" altLang="zh-TW" sz="36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zh-TW" altLang="en-US" b="1" dirty="0" smtClean="0">
                <a:solidFill>
                  <a:srgbClr val="0000FF"/>
                </a:solidFill>
              </a:rPr>
              <a:t>   </a:t>
            </a:r>
            <a:r>
              <a:rPr lang="zh-TW" altLang="zh-TW" b="1" dirty="0" smtClean="0">
                <a:solidFill>
                  <a:srgbClr val="0000FF"/>
                </a:solidFill>
              </a:rPr>
              <a:t>鞣質反應</a:t>
            </a:r>
            <a:r>
              <a:rPr lang="en-US" altLang="zh-TW" b="1" dirty="0" smtClean="0">
                <a:solidFill>
                  <a:srgbClr val="0000FF"/>
                </a:solidFill>
              </a:rPr>
              <a:t>—</a:t>
            </a:r>
            <a:r>
              <a:rPr lang="zh-TW" altLang="zh-TW" b="1" dirty="0" smtClean="0"/>
              <a:t>單寧酸產生沉澱</a:t>
            </a:r>
            <a:endParaRPr lang="en-US" altLang="zh-TW" b="1" dirty="0" smtClean="0"/>
          </a:p>
          <a:p>
            <a:pPr eaLnBrk="1" hangingPunct="1">
              <a:buNone/>
            </a:pPr>
            <a:r>
              <a:rPr lang="zh-TW" altLang="en-US" b="1" dirty="0" smtClean="0">
                <a:solidFill>
                  <a:srgbClr val="0000FF"/>
                </a:solidFill>
              </a:rPr>
              <a:t>   </a:t>
            </a:r>
            <a:r>
              <a:rPr lang="zh-TW" altLang="zh-TW" b="1" dirty="0" smtClean="0">
                <a:solidFill>
                  <a:srgbClr val="0000FF"/>
                </a:solidFill>
              </a:rPr>
              <a:t>生物鹼反應</a:t>
            </a:r>
            <a:r>
              <a:rPr lang="en-US" altLang="zh-TW" b="1" dirty="0" smtClean="0">
                <a:solidFill>
                  <a:srgbClr val="0000FF"/>
                </a:solidFill>
              </a:rPr>
              <a:t>—</a:t>
            </a:r>
            <a:r>
              <a:rPr lang="zh-TW" altLang="zh-TW" b="1" dirty="0" smtClean="0"/>
              <a:t>降低鎮靜劑安眠作用如麻黃 </a:t>
            </a:r>
            <a:endParaRPr lang="en-US" altLang="zh-TW" b="1" dirty="0" smtClean="0"/>
          </a:p>
          <a:p>
            <a:pPr eaLnBrk="1" hangingPunct="1">
              <a:buNone/>
            </a:pPr>
            <a:r>
              <a:rPr lang="zh-TW" altLang="en-US" b="1" dirty="0" smtClean="0">
                <a:solidFill>
                  <a:srgbClr val="0000FF"/>
                </a:solidFill>
              </a:rPr>
              <a:t>   </a:t>
            </a:r>
            <a:r>
              <a:rPr lang="zh-TW" altLang="zh-TW" b="1" dirty="0" smtClean="0">
                <a:solidFill>
                  <a:srgbClr val="0000FF"/>
                </a:solidFill>
              </a:rPr>
              <a:t>酸鹼中和</a:t>
            </a:r>
            <a:r>
              <a:rPr lang="en-US" altLang="zh-TW" b="1" dirty="0" smtClean="0">
                <a:solidFill>
                  <a:srgbClr val="0000FF"/>
                </a:solidFill>
              </a:rPr>
              <a:t>—</a:t>
            </a:r>
            <a:r>
              <a:rPr lang="zh-TW" altLang="zh-TW" b="1" dirty="0" smtClean="0"/>
              <a:t>胃乳與酸梅湯合用失去藥效</a:t>
            </a:r>
            <a:endParaRPr lang="zh-TW" altLang="en-US" b="1" dirty="0" smtClean="0"/>
          </a:p>
          <a:p>
            <a:pPr eaLnBrk="1" hangingPunct="1">
              <a:buNone/>
            </a:pPr>
            <a:endParaRPr lang="zh-TW" altLang="zh-TW" b="1" dirty="0" smtClean="0"/>
          </a:p>
          <a:p>
            <a:pPr eaLnBrk="1" hangingPunct="1">
              <a:buNone/>
            </a:pPr>
            <a:endParaRPr lang="zh-TW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13D4668-6EF8-4F46-80EA-3C2C30C97477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18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  <p:sp>
        <p:nvSpPr>
          <p:cNvPr id="81923" name="標題 1"/>
          <p:cNvSpPr>
            <a:spLocks noGrp="1"/>
          </p:cNvSpPr>
          <p:nvPr>
            <p:ph type="title" idx="4294967295"/>
          </p:nvPr>
        </p:nvSpPr>
        <p:spPr>
          <a:xfrm>
            <a:off x="1547813" y="333375"/>
            <a:ext cx="7010400" cy="1295400"/>
          </a:xfrm>
        </p:spPr>
        <p:txBody>
          <a:bodyPr/>
          <a:lstStyle/>
          <a:p>
            <a:r>
              <a:rPr lang="en-US" altLang="zh-TW" smtClean="0"/>
              <a:t>Common Herb-drug Interactions</a:t>
            </a:r>
            <a:endParaRPr lang="zh-TW" altLang="en-US" smtClean="0"/>
          </a:p>
        </p:txBody>
      </p:sp>
      <p:graphicFrame>
        <p:nvGraphicFramePr>
          <p:cNvPr id="174111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4825287"/>
              </p:ext>
            </p:extLst>
          </p:nvPr>
        </p:nvGraphicFramePr>
        <p:xfrm>
          <a:off x="428625" y="2060575"/>
          <a:ext cx="8215313" cy="4298950"/>
        </p:xfrm>
        <a:graphic>
          <a:graphicData uri="http://schemas.openxmlformats.org/drawingml/2006/table">
            <a:tbl>
              <a:tblPr/>
              <a:tblGrid>
                <a:gridCol w="2286000"/>
                <a:gridCol w="2613025"/>
                <a:gridCol w="33162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Herb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Drug or Drug Class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Interaction or Other Comments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Comfrey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紫草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Phenobarbital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增加紫草代謝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Pyrrolizidine alkaloids (PAs) ,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具嚴重肝毒性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Danshen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丹參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Anti-coagulant or  platelet agents, Digoxin.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增加出血及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Digoxin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副作用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Echinacea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紫錐花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Amiodarone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statins, fibrates, niacin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延長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QT interval.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增加肝功能異常的風險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Ephedra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麻黃屬植物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Antidiabetes drugs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Class 1A &amp; class Ⅲ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抗心律不整藥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β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blocker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MAO inhibitors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增加血糖值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降低血糖藥的療效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延長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QT interval.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降低</a:t>
                      </a:r>
                      <a:r>
                        <a:rPr kumimoji="0" lang="el-GR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β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blocker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療效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導致高血壓與心律不整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導致高血壓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3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6F190B5-3C83-4241-8947-6F812D8D9D2D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19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  <p:sp>
        <p:nvSpPr>
          <p:cNvPr id="8294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Common Herb-drug Interactions</a:t>
            </a:r>
            <a:endParaRPr lang="zh-TW" altLang="en-US" smtClean="0"/>
          </a:p>
        </p:txBody>
      </p:sp>
      <p:graphicFrame>
        <p:nvGraphicFramePr>
          <p:cNvPr id="176150" name="Group 2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6219453"/>
              </p:ext>
            </p:extLst>
          </p:nvPr>
        </p:nvGraphicFramePr>
        <p:xfrm>
          <a:off x="500063" y="2000250"/>
          <a:ext cx="8215312" cy="3571875"/>
        </p:xfrm>
        <a:graphic>
          <a:graphicData uri="http://schemas.openxmlformats.org/drawingml/2006/table">
            <a:tbl>
              <a:tblPr/>
              <a:tblGrid>
                <a:gridCol w="1714500"/>
                <a:gridCol w="2786062"/>
                <a:gridCol w="3714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Herb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Drug or Drug Class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Interaction or Other Comments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Ginseng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人蔘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Antidiabetes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drugs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Digoxin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Warfarin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Phenelzine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sulfate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增加降血糖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干擾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Digoxin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檢測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,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增加中毒風險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降低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Warfarin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療效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頭痛、失眠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St. John’s wort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聖約翰草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Digoxin, Warfarin,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Indinavir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, Simvastatin, Theophylline, Class1A-3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抗心律不整藥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Cyclosporine,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Clopidogrel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Paroxetine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降低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Digoxin, Warfarin, Simvastatin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等藥品血中濃度或療效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Cyclosporine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的代謝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降低濃度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Clopidogrel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療效與出血風險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噁心、嗜睡、精神不集中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37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1944216" cy="706090"/>
          </a:xfrm>
        </p:spPr>
        <p:txBody>
          <a:bodyPr/>
          <a:lstStyle/>
          <a:p>
            <a:r>
              <a:rPr lang="zh-TW" altLang="en-US" b="1" dirty="0" smtClean="0"/>
              <a:t>大  綱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1"/>
            <a:ext cx="8928992" cy="4248472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/>
              <a:t>1.</a:t>
            </a:r>
            <a:r>
              <a:rPr lang="zh-TW" altLang="en-US" sz="2800" b="1" dirty="0" smtClean="0"/>
              <a:t>藥物相併服的影響          </a:t>
            </a:r>
            <a:r>
              <a:rPr lang="en-US" altLang="zh-TW" sz="2800" b="1" dirty="0" smtClean="0"/>
              <a:t>8.</a:t>
            </a:r>
            <a:r>
              <a:rPr lang="zh-TW" altLang="en-US" sz="2800" b="1" dirty="0" smtClean="0"/>
              <a:t>抗生素與消炎藥使用禁忌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2.</a:t>
            </a:r>
            <a:r>
              <a:rPr lang="zh-TW" altLang="en-US" sz="2800" b="1" dirty="0" smtClean="0"/>
              <a:t>降血壓藥的用藥禁忌      </a:t>
            </a:r>
            <a:r>
              <a:rPr lang="en-US" altLang="zh-TW" sz="2800" b="1" dirty="0" smtClean="0"/>
              <a:t>9.</a:t>
            </a:r>
            <a:r>
              <a:rPr lang="zh-TW" altLang="en-US" sz="2800" b="1" dirty="0" smtClean="0"/>
              <a:t>更年期用藥使用禁忌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3.</a:t>
            </a:r>
            <a:r>
              <a:rPr lang="zh-TW" altLang="en-US" sz="2800" b="1" dirty="0" smtClean="0"/>
              <a:t>降血糖藥的用藥禁忌      </a:t>
            </a:r>
            <a:r>
              <a:rPr lang="en-US" altLang="zh-TW" sz="2800" b="1" dirty="0" smtClean="0"/>
              <a:t>10.</a:t>
            </a:r>
            <a:r>
              <a:rPr lang="zh-TW" altLang="en-US" sz="2800" b="1" dirty="0" smtClean="0"/>
              <a:t>貧血手腳冰冷用藥使用禁忌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4.</a:t>
            </a:r>
            <a:r>
              <a:rPr lang="zh-TW" altLang="en-US" sz="2800" b="1" dirty="0" smtClean="0"/>
              <a:t>預防血栓藥的用藥禁忌  </a:t>
            </a:r>
            <a:r>
              <a:rPr lang="en-US" altLang="zh-TW" sz="2800" b="1" dirty="0" smtClean="0"/>
              <a:t>11.</a:t>
            </a:r>
            <a:r>
              <a:rPr lang="zh-TW" altLang="en-US" sz="2800" b="1" dirty="0" smtClean="0"/>
              <a:t>鐵劑的用藥禁忌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5.</a:t>
            </a:r>
            <a:r>
              <a:rPr lang="zh-TW" altLang="en-US" sz="2800" b="1" dirty="0" smtClean="0"/>
              <a:t>胃乳止痛藥的用藥禁忌  </a:t>
            </a:r>
            <a:r>
              <a:rPr lang="en-US" altLang="zh-TW" sz="2800" b="1" dirty="0" smtClean="0"/>
              <a:t>12.</a:t>
            </a:r>
            <a:r>
              <a:rPr lang="zh-TW" altLang="en-US" sz="2800" b="1" dirty="0" smtClean="0"/>
              <a:t>骨質疏鬆用藥使用禁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6. </a:t>
            </a:r>
            <a:r>
              <a:rPr lang="zh-TW" altLang="en-US" sz="2800" b="1" dirty="0" smtClean="0"/>
              <a:t>益酸菌用藥的禁忌          </a:t>
            </a:r>
            <a:r>
              <a:rPr lang="en-US" altLang="zh-TW" sz="2800" b="1" dirty="0" smtClean="0"/>
              <a:t>13.</a:t>
            </a:r>
            <a:r>
              <a:rPr lang="zh-TW" altLang="en-US" sz="2800" b="1" dirty="0" smtClean="0"/>
              <a:t>用藥禁忌與用藥安全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b="1" dirty="0" smtClean="0"/>
              <a:t>7.</a:t>
            </a:r>
            <a:r>
              <a:rPr lang="zh-TW" altLang="en-US" sz="2800" b="1" dirty="0" smtClean="0"/>
              <a:t>安眠藥使用禁忌</a:t>
            </a:r>
            <a:endParaRPr lang="en-US" altLang="zh-TW" sz="2800" b="1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2339752" y="5373216"/>
            <a:ext cx="485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資料來源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全民</a:t>
            </a:r>
            <a:r>
              <a:rPr lang="en-US" altLang="zh-TW" sz="2400" b="1" dirty="0" smtClean="0"/>
              <a:t>e</a:t>
            </a:r>
            <a:r>
              <a:rPr lang="zh-TW" altLang="en-US" sz="2400" b="1" dirty="0" smtClean="0"/>
              <a:t>學堂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中醫藥好好玩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44373C2-C377-4D26-AC8D-5E7BD10B9918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20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  <p:sp>
        <p:nvSpPr>
          <p:cNvPr id="8397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Common Herb-drug Interactions</a:t>
            </a:r>
            <a:endParaRPr lang="zh-TW" altLang="en-US" smtClean="0"/>
          </a:p>
        </p:txBody>
      </p:sp>
      <p:graphicFrame>
        <p:nvGraphicFramePr>
          <p:cNvPr id="178210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4997441"/>
              </p:ext>
            </p:extLst>
          </p:nvPr>
        </p:nvGraphicFramePr>
        <p:xfrm>
          <a:off x="500063" y="2133600"/>
          <a:ext cx="8215312" cy="3851724"/>
        </p:xfrm>
        <a:graphic>
          <a:graphicData uri="http://schemas.openxmlformats.org/drawingml/2006/table">
            <a:tbl>
              <a:tblPr/>
              <a:tblGrid>
                <a:gridCol w="1643062"/>
                <a:gridCol w="3000375"/>
                <a:gridCol w="3571875"/>
              </a:tblGrid>
              <a:tr h="371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Herb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Drug or Drug Class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Interaction or Other Comments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Hawthorn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山楂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Digoxin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Calcium-channel blockers or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nitates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Digoxin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的作用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增加血管舒張作用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Licorice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甘草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Spironolactone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Spironolactone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作用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63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Saw palmetto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Anti-coagulant or  platelet agents, 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增加出血的風險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63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Soy milk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水飛薊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Warfarin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降低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Warfarin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的藥效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914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Garlic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大蒜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Aspirin,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clopidogrel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, warfarin, or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heparinoid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drugs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增加出血的風險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4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3200" smtClean="0"/>
              <a:t>Herbal Products to Avoid in Patients with Cardiovascular Disease</a:t>
            </a:r>
            <a:endParaRPr lang="zh-TW" altLang="en-US" sz="3200" smtClean="0"/>
          </a:p>
        </p:txBody>
      </p:sp>
      <p:graphicFrame>
        <p:nvGraphicFramePr>
          <p:cNvPr id="180261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4671197"/>
              </p:ext>
            </p:extLst>
          </p:nvPr>
        </p:nvGraphicFramePr>
        <p:xfrm>
          <a:off x="714375" y="2122488"/>
          <a:ext cx="7680325" cy="3611608"/>
        </p:xfrm>
        <a:graphic>
          <a:graphicData uri="http://schemas.openxmlformats.org/drawingml/2006/table">
            <a:tbl>
              <a:tblPr/>
              <a:tblGrid>
                <a:gridCol w="2087563"/>
                <a:gridCol w="5592762"/>
              </a:tblGrid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Herb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Cardiac Adverse Effect of interaction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Alfalfa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紫花苜蓿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Aloe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vera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蘆薈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Hypokalemia causing digitalis toxicity and arrhythmia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Dong quai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當歸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Bilberry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越橘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果實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Butcher’s broom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金雀花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Decreases effects of alpha-blockers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Capsicum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辣椒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blood pressure (with MAOI)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Fenugreek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葫蘆芭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Warfarin, hypoglycemia 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Fumitory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延胡索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</a:tbl>
          </a:graphicData>
        </a:graphic>
      </p:graphicFrame>
      <p:sp>
        <p:nvSpPr>
          <p:cNvPr id="85027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74C32C0-1B7A-4C70-9F1E-423E566C9F9C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21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8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3200" smtClean="0"/>
              <a:t>Herbal Products to Avoid in Patients with Cardiovascular Disease</a:t>
            </a:r>
            <a:endParaRPr lang="zh-TW" altLang="en-US" sz="3200" smtClean="0"/>
          </a:p>
        </p:txBody>
      </p:sp>
      <p:graphicFrame>
        <p:nvGraphicFramePr>
          <p:cNvPr id="182299" name="Group 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3663722"/>
              </p:ext>
            </p:extLst>
          </p:nvPr>
        </p:nvGraphicFramePr>
        <p:xfrm>
          <a:off x="714375" y="2071688"/>
          <a:ext cx="7680325" cy="3583182"/>
        </p:xfrm>
        <a:graphic>
          <a:graphicData uri="http://schemas.openxmlformats.org/drawingml/2006/table">
            <a:tbl>
              <a:tblPr/>
              <a:tblGrid>
                <a:gridCol w="2286000"/>
                <a:gridCol w="5394325"/>
              </a:tblGrid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Herb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Cardiac Adverse Effect of interaction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Garlic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大蒜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Ginger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薑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914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Ginkgo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銀杏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bleeding risk with Warfarin, aspirin or COX-2 inhibitors,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Potential risk of seizures.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914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Ginseng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人蔘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blool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Decreases effects of Warfarin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hypoglycemia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640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Gossypol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棉子酚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棉子中黃色毒性物質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effects of diuretics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Hypoglycemia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</a:tbl>
          </a:graphicData>
        </a:graphic>
      </p:graphicFrame>
      <p:sp>
        <p:nvSpPr>
          <p:cNvPr id="86042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283605A-1B82-452B-A4D5-202019A6284C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22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5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3200" smtClean="0"/>
              <a:t>Herbal Products to Avoid in Patients with Cardiovascular Disease</a:t>
            </a:r>
            <a:endParaRPr lang="zh-TW" altLang="en-US" sz="3200" smtClean="0"/>
          </a:p>
        </p:txBody>
      </p:sp>
      <p:graphicFrame>
        <p:nvGraphicFramePr>
          <p:cNvPr id="184347" name="Group 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1036350"/>
              </p:ext>
            </p:extLst>
          </p:nvPr>
        </p:nvGraphicFramePr>
        <p:xfrm>
          <a:off x="714375" y="2071688"/>
          <a:ext cx="7680325" cy="3035301"/>
        </p:xfrm>
        <a:graphic>
          <a:graphicData uri="http://schemas.openxmlformats.org/drawingml/2006/table">
            <a:tbl>
              <a:tblPr/>
              <a:tblGrid>
                <a:gridCol w="2286000"/>
                <a:gridCol w="5394325"/>
              </a:tblGrid>
              <a:tr h="3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Herb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Cardiac Adverse Effect of interaction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Green tea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綠茶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Decreases effects of Warfarin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含有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Vitamin K)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Hawthorn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山楂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Potentiates action of cardiac glycosides and nitrates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Irish moss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鹿角菜 珊瑚草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effects of antihypertensive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Kelp 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海藻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effects of antihypertensive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and anticoagulant agents.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3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Increases effects of antihypertensive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</a:tbl>
          </a:graphicData>
        </a:graphic>
      </p:graphicFrame>
      <p:sp>
        <p:nvSpPr>
          <p:cNvPr id="87066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DB09073-8198-4673-BFDC-A5547C0DC787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23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EBAF0AD2-0E21-404B-855A-9BFC216A4D8F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24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Warfarin–Herb drug interactions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981200"/>
            <a:ext cx="43926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smtClean="0"/>
              <a:t>coenzyme Q10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ginger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danshen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dong quai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G. biloba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garlic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American ginseng (Panax quinquefolium L.)interactions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Asian ginseng (P. ginseng) interactions</a:t>
            </a:r>
          </a:p>
        </p:txBody>
      </p:sp>
      <p:sp>
        <p:nvSpPr>
          <p:cNvPr id="10547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981200"/>
            <a:ext cx="39608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smtClean="0"/>
              <a:t>green tea interaction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soy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omega fatty acid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saw palmetto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vitamin C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vitamin E interactions</a:t>
            </a:r>
          </a:p>
          <a:p>
            <a:pPr>
              <a:lnSpc>
                <a:spcPct val="90000"/>
              </a:lnSpc>
            </a:pPr>
            <a:r>
              <a:rPr lang="en-US" altLang="zh-TW" sz="2400" smtClean="0"/>
              <a:t>St. John's wort–drug interactions</a:t>
            </a:r>
          </a:p>
          <a:p>
            <a:pPr>
              <a:lnSpc>
                <a:spcPct val="90000"/>
              </a:lnSpc>
            </a:pPr>
            <a:endParaRPr lang="en-US" altLang="zh-TW" sz="2400" smtClean="0"/>
          </a:p>
        </p:txBody>
      </p:sp>
    </p:spTree>
    <p:extLst>
      <p:ext uri="{BB962C8B-B14F-4D97-AF65-F5344CB8AC3E}">
        <p14:creationId xmlns:p14="http://schemas.microsoft.com/office/powerpoint/2010/main" val="327148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 sz="4000" dirty="0" smtClean="0">
                <a:latin typeface="Times New Roman" pitchFamily="18" charset="0"/>
                <a:ea typeface="新細明體" pitchFamily="18" charset="-120"/>
              </a:rPr>
              <a:t>Dietary supplement</a:t>
            </a:r>
            <a:r>
              <a:rPr kumimoji="0" lang="zh-TW" altLang="en-US" sz="4000" dirty="0" smtClean="0">
                <a:latin typeface="Times New Roman" pitchFamily="18" charset="0"/>
                <a:ea typeface="新細明體" pitchFamily="18" charset="-120"/>
              </a:rPr>
              <a:t>：</a:t>
            </a:r>
            <a:r>
              <a:rPr kumimoji="0" lang="en-US" altLang="zh-TW" sz="4000" dirty="0" err="1" smtClean="0">
                <a:latin typeface="Times New Roman" pitchFamily="18" charset="0"/>
              </a:rPr>
              <a:t>Danshen</a:t>
            </a:r>
            <a:r>
              <a:rPr kumimoji="0" lang="en-US" altLang="zh-TW" sz="4000" dirty="0" smtClean="0">
                <a:latin typeface="Times New Roman" pitchFamily="18" charset="0"/>
              </a:rPr>
              <a:t> </a:t>
            </a:r>
            <a:r>
              <a:rPr kumimoji="0" lang="zh-TW" altLang="en-US" sz="4000" dirty="0" smtClean="0">
                <a:latin typeface="Times New Roman" pitchFamily="18" charset="0"/>
              </a:rPr>
              <a:t>丹蔘</a:t>
            </a:r>
            <a:endParaRPr lang="zh-TW" altLang="en-US" sz="40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85813" y="1981200"/>
            <a:ext cx="7900987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Other drugs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：</a:t>
            </a: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marL="400050" lvl="1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en-US" altLang="zh-TW" dirty="0" err="1" smtClean="0">
                <a:latin typeface="Times New Roman" pitchFamily="18" charset="0"/>
                <a:ea typeface="新細明體" pitchFamily="18" charset="-120"/>
              </a:rPr>
              <a:t>Digoxin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、</a:t>
            </a:r>
            <a:r>
              <a:rPr kumimoji="0" lang="en-US" altLang="zh-TW" dirty="0" err="1" smtClean="0">
                <a:latin typeface="Times New Roman" pitchFamily="18" charset="0"/>
                <a:ea typeface="新細明體" pitchFamily="18" charset="-120"/>
              </a:rPr>
              <a:t>Furosemide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、</a:t>
            </a:r>
            <a:r>
              <a:rPr kumimoji="0" lang="en-US" altLang="zh-TW" dirty="0" err="1" smtClean="0">
                <a:latin typeface="Times New Roman" pitchFamily="18" charset="0"/>
                <a:ea typeface="新細明體" pitchFamily="18" charset="-120"/>
              </a:rPr>
              <a:t>Captopril</a:t>
            </a: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Signs and symptoms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of interaction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：</a:t>
            </a: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marL="400050" lvl="1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Increased INR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Mechanism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：</a:t>
            </a: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marL="400050" lvl="1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Additive effect due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to </a:t>
            </a:r>
            <a:r>
              <a:rPr kumimoji="0" lang="en-US" altLang="zh-TW" dirty="0" err="1" smtClean="0">
                <a:latin typeface="Times New Roman" pitchFamily="18" charset="0"/>
                <a:ea typeface="新細明體" pitchFamily="18" charset="-120"/>
              </a:rPr>
              <a:t>coumarin</a:t>
            </a: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 content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in </a:t>
            </a:r>
            <a:r>
              <a:rPr kumimoji="0" lang="en-US" altLang="zh-TW" dirty="0" err="1" smtClean="0">
                <a:latin typeface="Times New Roman" pitchFamily="18" charset="0"/>
                <a:ea typeface="新細明體" pitchFamily="18" charset="-120"/>
              </a:rPr>
              <a:t>danshen</a:t>
            </a: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dirty="0"/>
          </a:p>
        </p:txBody>
      </p:sp>
      <p:sp>
        <p:nvSpPr>
          <p:cNvPr id="106500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EB2A035-B3AF-4212-8CC8-14E6B874D482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25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smtClean="0"/>
              <a:t>Goji (</a:t>
            </a:r>
            <a:r>
              <a:rPr lang="en-US" altLang="zh-TW" b="1" i="1" smtClean="0"/>
              <a:t>Lycium spp.), Wolfberry</a:t>
            </a:r>
            <a:r>
              <a:rPr lang="zh-TW" altLang="zh-TW" smtClean="0"/>
              <a:t>枸杞</a:t>
            </a:r>
            <a:endParaRPr lang="zh-TW" altLang="en-US" smtClean="0"/>
          </a:p>
        </p:txBody>
      </p:sp>
      <p:sp>
        <p:nvSpPr>
          <p:cNvPr id="107523" name="內容版面配置區 2"/>
          <p:cNvSpPr>
            <a:spLocks noGrp="1"/>
          </p:cNvSpPr>
          <p:nvPr>
            <p:ph idx="4294967295"/>
          </p:nvPr>
        </p:nvSpPr>
        <p:spPr>
          <a:xfrm>
            <a:off x="684213" y="1981200"/>
            <a:ext cx="8002587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/>
              <a:t>枸杞提取物高劑量可能引起警覺性，在睡前</a:t>
            </a:r>
            <a:r>
              <a:rPr lang="zh-TW" altLang="en-US" smtClean="0"/>
              <a:t>服用</a:t>
            </a:r>
            <a:r>
              <a:rPr lang="zh-TW" altLang="zh-TW" smtClean="0"/>
              <a:t>可能會</a:t>
            </a:r>
            <a:r>
              <a:rPr lang="zh-TW" altLang="en-US" smtClean="0"/>
              <a:t>與</a:t>
            </a:r>
            <a:r>
              <a:rPr lang="zh-TW" altLang="zh-TW" smtClean="0"/>
              <a:t>睡眠相互</a:t>
            </a:r>
            <a:r>
              <a:rPr lang="zh-TW" altLang="en-US" smtClean="0"/>
              <a:t>干擾</a:t>
            </a:r>
            <a:r>
              <a:rPr lang="zh-TW" altLang="zh-TW" smtClean="0"/>
              <a:t>，</a:t>
            </a:r>
            <a:r>
              <a:rPr lang="zh-TW" altLang="en-US" smtClean="0"/>
              <a:t>也</a:t>
            </a:r>
            <a:r>
              <a:rPr lang="zh-TW" altLang="zh-TW" smtClean="0"/>
              <a:t>可能會引起噁心和嘔吐。</a:t>
            </a:r>
            <a:endParaRPr lang="en-US" altLang="zh-TW" smtClean="0"/>
          </a:p>
          <a:p>
            <a:pPr>
              <a:lnSpc>
                <a:spcPct val="120000"/>
              </a:lnSpc>
            </a:pPr>
            <a:r>
              <a:rPr lang="en-US" altLang="zh-TW" smtClean="0"/>
              <a:t>Interaction</a:t>
            </a:r>
            <a:r>
              <a:rPr lang="zh-TW" altLang="en-US" smtClean="0"/>
              <a:t>：</a:t>
            </a:r>
            <a:r>
              <a:rPr lang="en-US" altLang="zh-TW" smtClean="0"/>
              <a:t>Goji fruit was shown to elevate international normalized ratio (INR) in a patient stabilized on warfarin.</a:t>
            </a:r>
            <a:endParaRPr lang="zh-TW" altLang="en-US" smtClean="0"/>
          </a:p>
        </p:txBody>
      </p:sp>
      <p:sp>
        <p:nvSpPr>
          <p:cNvPr id="107524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4C434A1-111E-45EB-AE73-FD8D8649302A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26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  <p:sp>
        <p:nvSpPr>
          <p:cNvPr id="107525" name="文字方塊 4"/>
          <p:cNvSpPr txBox="1">
            <a:spLocks noChangeArrowheads="1"/>
          </p:cNvSpPr>
          <p:nvPr/>
        </p:nvSpPr>
        <p:spPr bwMode="auto">
          <a:xfrm>
            <a:off x="2000250" y="5702300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nl-NL" altLang="zh-TW" b="1"/>
              <a:t>1074 </a:t>
            </a:r>
            <a:r>
              <a:rPr lang="nl-NL" altLang="zh-TW" b="1" i="1"/>
              <a:t>Current Drug Metabolism, 2008, Vol. 9, No. 10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109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0" lang="en-US" altLang="zh-TW" sz="3200" smtClean="0">
                <a:latin typeface="Times New Roman" pitchFamily="18" charset="0"/>
                <a:ea typeface="新細明體" pitchFamily="18" charset="-120"/>
              </a:rPr>
              <a:t>Dietary supplement</a:t>
            </a:r>
            <a:r>
              <a:rPr kumimoji="0" lang="zh-TW" altLang="en-US" sz="3200" smtClean="0">
                <a:latin typeface="Times New Roman" pitchFamily="18" charset="0"/>
                <a:ea typeface="新細明體" pitchFamily="18" charset="-120"/>
              </a:rPr>
              <a:t>：</a:t>
            </a:r>
            <a:r>
              <a:rPr lang="en-US" altLang="zh-TW" sz="3200" smtClean="0"/>
              <a:t>Dong quai</a:t>
            </a:r>
            <a:r>
              <a:rPr lang="zh-TW" altLang="en-US" sz="3200" smtClean="0"/>
              <a:t> </a:t>
            </a:r>
            <a:r>
              <a:rPr lang="zh-TW" altLang="zh-TW" sz="3200" smtClean="0"/>
              <a:t>當歸</a:t>
            </a:r>
            <a:endParaRPr lang="zh-TW" altLang="en-US" sz="3200" smtClean="0"/>
          </a:p>
        </p:txBody>
      </p:sp>
      <p:sp>
        <p:nvSpPr>
          <p:cNvPr id="108547" name="內容版面配置區 2"/>
          <p:cNvSpPr>
            <a:spLocks noGrp="1"/>
          </p:cNvSpPr>
          <p:nvPr>
            <p:ph idx="4294967295"/>
          </p:nvPr>
        </p:nvSpPr>
        <p:spPr>
          <a:xfrm>
            <a:off x="571500" y="1981200"/>
            <a:ext cx="81153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0" lang="en-US" altLang="zh-TW" smtClean="0">
                <a:latin typeface="Times New Roman" pitchFamily="18" charset="0"/>
                <a:ea typeface="新細明體" pitchFamily="18" charset="-120"/>
              </a:rPr>
              <a:t>Other drugs</a:t>
            </a:r>
            <a:r>
              <a:rPr kumimoji="0" lang="zh-TW" altLang="en-US" smtClean="0">
                <a:latin typeface="Times New Roman" pitchFamily="18" charset="0"/>
                <a:ea typeface="新細明體" pitchFamily="18" charset="-120"/>
              </a:rPr>
              <a:t>：</a:t>
            </a:r>
            <a:r>
              <a:rPr lang="en-US" altLang="zh-TW" smtClean="0"/>
              <a:t>Digoxin</a:t>
            </a:r>
            <a:r>
              <a:rPr lang="zh-TW" altLang="en-US" smtClean="0"/>
              <a:t>、</a:t>
            </a:r>
            <a:r>
              <a:rPr lang="en-US" altLang="zh-TW" smtClean="0"/>
              <a:t>furosemide</a:t>
            </a:r>
            <a:endParaRPr lang="zh-TW" altLang="zh-TW" smtClean="0"/>
          </a:p>
          <a:p>
            <a:pPr>
              <a:lnSpc>
                <a:spcPct val="150000"/>
              </a:lnSpc>
            </a:pPr>
            <a:r>
              <a:rPr kumimoji="0" lang="en-US" altLang="zh-TW" smtClean="0">
                <a:latin typeface="Times New Roman" pitchFamily="18" charset="0"/>
                <a:ea typeface="新細明體" pitchFamily="18" charset="-120"/>
              </a:rPr>
              <a:t>Signs and symptoms</a:t>
            </a:r>
            <a:r>
              <a:rPr kumimoji="0" lang="zh-TW" altLang="en-US" smtClean="0">
                <a:latin typeface="Times New Roman" pitchFamily="18" charset="0"/>
                <a:ea typeface="新細明體" pitchFamily="18" charset="-120"/>
              </a:rPr>
              <a:t> </a:t>
            </a:r>
            <a:r>
              <a:rPr kumimoji="0" lang="en-US" altLang="zh-TW" smtClean="0">
                <a:latin typeface="Times New Roman" pitchFamily="18" charset="0"/>
                <a:ea typeface="新細明體" pitchFamily="18" charset="-120"/>
              </a:rPr>
              <a:t>of interaction</a:t>
            </a:r>
            <a:r>
              <a:rPr kumimoji="0" lang="zh-TW" altLang="en-US" smtClean="0">
                <a:latin typeface="Times New Roman" pitchFamily="18" charset="0"/>
                <a:ea typeface="新細明體" pitchFamily="18" charset="-120"/>
              </a:rPr>
              <a:t>：</a:t>
            </a:r>
            <a:endParaRPr kumimoji="0" lang="en-US" altLang="zh-TW" smtClean="0">
              <a:latin typeface="Times New Roman" pitchFamily="18" charset="0"/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mtClean="0"/>
              <a:t>2-fold increase in</a:t>
            </a:r>
            <a:r>
              <a:rPr lang="zh-TW" altLang="en-US" smtClean="0"/>
              <a:t> </a:t>
            </a:r>
            <a:r>
              <a:rPr lang="en-US" altLang="zh-TW" smtClean="0"/>
              <a:t>prothrombin time</a:t>
            </a:r>
            <a:r>
              <a:rPr lang="zh-TW" altLang="en-US" smtClean="0"/>
              <a:t> </a:t>
            </a:r>
            <a:r>
              <a:rPr lang="en-US" altLang="zh-TW" smtClean="0"/>
              <a:t>and INR</a:t>
            </a:r>
            <a:endParaRPr lang="zh-TW" altLang="zh-TW" smtClean="0"/>
          </a:p>
          <a:p>
            <a:pPr>
              <a:lnSpc>
                <a:spcPct val="150000"/>
              </a:lnSpc>
            </a:pPr>
            <a:r>
              <a:rPr kumimoji="0" lang="en-US" altLang="zh-TW" smtClean="0">
                <a:latin typeface="Times New Roman" pitchFamily="18" charset="0"/>
                <a:ea typeface="新細明體" pitchFamily="18" charset="-120"/>
              </a:rPr>
              <a:t>Mechanism</a:t>
            </a:r>
            <a:r>
              <a:rPr kumimoji="0" lang="zh-TW" altLang="en-US" smtClean="0">
                <a:latin typeface="Times New Roman" pitchFamily="18" charset="0"/>
                <a:ea typeface="新細明體" pitchFamily="18" charset="-120"/>
              </a:rPr>
              <a:t>：</a:t>
            </a:r>
            <a:endParaRPr kumimoji="0" lang="en-US" altLang="zh-TW" smtClean="0">
              <a:latin typeface="Times New Roman" pitchFamily="18" charset="0"/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mtClean="0"/>
              <a:t>Possible inhibition</a:t>
            </a:r>
            <a:r>
              <a:rPr lang="zh-TW" altLang="en-US" smtClean="0"/>
              <a:t> </a:t>
            </a:r>
            <a:r>
              <a:rPr lang="en-US" altLang="zh-TW" smtClean="0"/>
              <a:t>of platelet activity by</a:t>
            </a:r>
            <a:r>
              <a:rPr lang="zh-TW" altLang="en-US" smtClean="0"/>
              <a:t> </a:t>
            </a:r>
            <a:r>
              <a:rPr lang="en-US" altLang="zh-TW" smtClean="0"/>
              <a:t>dong quai</a:t>
            </a:r>
            <a:endParaRPr lang="zh-TW" altLang="zh-TW" smtClean="0"/>
          </a:p>
          <a:p>
            <a:pPr>
              <a:lnSpc>
                <a:spcPct val="150000"/>
              </a:lnSpc>
            </a:pPr>
            <a:endParaRPr lang="zh-TW" altLang="en-US" smtClean="0"/>
          </a:p>
        </p:txBody>
      </p:sp>
      <p:sp>
        <p:nvSpPr>
          <p:cNvPr id="108548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EC5262B-4BCA-46DE-8125-173942974F12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27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r>
              <a:rPr lang="en-US" altLang="zh-TW" sz="4000" dirty="0" smtClean="0"/>
              <a:t>Ginseng </a:t>
            </a:r>
            <a:r>
              <a:rPr lang="en-US" altLang="zh-TW" sz="3200" dirty="0" smtClean="0"/>
              <a:t>(Asian Ginseng)</a:t>
            </a:r>
            <a:r>
              <a:rPr lang="en-US" altLang="zh-TW" sz="3200" dirty="0" smtClean="0">
                <a:latin typeface="標楷體" pitchFamily="65" charset="-120"/>
              </a:rPr>
              <a:t>–</a:t>
            </a:r>
            <a:r>
              <a:rPr lang="en-US" altLang="zh-TW" sz="4000" dirty="0" smtClean="0"/>
              <a:t>Drug Interactions</a:t>
            </a:r>
            <a:endParaRPr lang="zh-TW" altLang="en-US" sz="4000" dirty="0" smtClean="0"/>
          </a:p>
        </p:txBody>
      </p:sp>
      <p:sp>
        <p:nvSpPr>
          <p:cNvPr id="116739" name="內容版面配置區 2"/>
          <p:cNvSpPr>
            <a:spLocks noGrp="1"/>
          </p:cNvSpPr>
          <p:nvPr>
            <p:ph idx="4294967295"/>
          </p:nvPr>
        </p:nvSpPr>
        <p:spPr>
          <a:xfrm>
            <a:off x="1143000" y="1981200"/>
            <a:ext cx="7543800" cy="4114800"/>
          </a:xfrm>
        </p:spPr>
        <p:txBody>
          <a:bodyPr/>
          <a:lstStyle/>
          <a:p>
            <a:r>
              <a:rPr kumimoji="0" lang="en-US" altLang="zh-TW" dirty="0" smtClean="0">
                <a:latin typeface="Times New Roman" pitchFamily="18" charset="0"/>
                <a:ea typeface="新細明體" pitchFamily="18" charset="-120"/>
              </a:rPr>
              <a:t>Other drugs</a:t>
            </a:r>
            <a:r>
              <a:rPr kumimoji="0" lang="zh-TW" altLang="en-US" dirty="0" smtClean="0">
                <a:latin typeface="Times New Roman" pitchFamily="18" charset="0"/>
                <a:ea typeface="新細明體" pitchFamily="18" charset="-120"/>
              </a:rPr>
              <a:t>：</a:t>
            </a:r>
            <a:endParaRPr kumimoji="0" lang="en-US" altLang="zh-TW" dirty="0" smtClean="0">
              <a:latin typeface="Times New Roman" pitchFamily="18" charset="0"/>
              <a:ea typeface="新細明體" pitchFamily="18" charset="-120"/>
            </a:endParaRPr>
          </a:p>
          <a:p>
            <a:pPr lvl="1"/>
            <a:r>
              <a:rPr lang="en-US" altLang="zh-TW" dirty="0" err="1" smtClean="0">
                <a:solidFill>
                  <a:schemeClr val="tx1"/>
                </a:solidFill>
              </a:rPr>
              <a:t>Antidiabetes</a:t>
            </a:r>
            <a:r>
              <a:rPr lang="en-US" altLang="zh-TW" dirty="0" smtClean="0">
                <a:solidFill>
                  <a:schemeClr val="tx1"/>
                </a:solidFill>
              </a:rPr>
              <a:t> drugs</a:t>
            </a:r>
            <a:r>
              <a:rPr lang="zh-TW" altLang="en-US" dirty="0" smtClean="0">
                <a:solidFill>
                  <a:schemeClr val="tx1"/>
                </a:solidFill>
              </a:rPr>
              <a:t>：增加降血糖作用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Digoxin</a:t>
            </a:r>
            <a:r>
              <a:rPr lang="zh-TW" altLang="en-US" dirty="0" smtClean="0">
                <a:solidFill>
                  <a:schemeClr val="tx1"/>
                </a:solidFill>
              </a:rPr>
              <a:t>：干擾</a:t>
            </a:r>
            <a:r>
              <a:rPr lang="en-US" altLang="zh-TW" dirty="0" smtClean="0">
                <a:solidFill>
                  <a:schemeClr val="tx1"/>
                </a:solidFill>
              </a:rPr>
              <a:t>Digoxin</a:t>
            </a:r>
            <a:r>
              <a:rPr lang="zh-TW" altLang="en-US" dirty="0" smtClean="0">
                <a:solidFill>
                  <a:schemeClr val="tx1"/>
                </a:solidFill>
              </a:rPr>
              <a:t>檢測</a:t>
            </a:r>
            <a:r>
              <a:rPr lang="en-US" altLang="zh-TW" dirty="0" smtClean="0">
                <a:solidFill>
                  <a:schemeClr val="tx1"/>
                </a:solidFill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</a:rPr>
              <a:t>增加中毒風險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Warfarin</a:t>
            </a:r>
            <a:r>
              <a:rPr lang="zh-TW" altLang="en-US" dirty="0" smtClean="0">
                <a:solidFill>
                  <a:schemeClr val="tx1"/>
                </a:solidFill>
              </a:rPr>
              <a:t>：降低</a:t>
            </a:r>
            <a:r>
              <a:rPr lang="en-US" altLang="zh-TW" dirty="0" smtClean="0">
                <a:solidFill>
                  <a:schemeClr val="tx1"/>
                </a:solidFill>
              </a:rPr>
              <a:t>Warfarin</a:t>
            </a:r>
            <a:r>
              <a:rPr lang="zh-TW" altLang="en-US" dirty="0" smtClean="0">
                <a:solidFill>
                  <a:schemeClr val="tx1"/>
                </a:solidFill>
              </a:rPr>
              <a:t>療效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2"/>
            <a:r>
              <a:rPr lang="zh-TW" altLang="en-US" dirty="0" smtClean="0"/>
              <a:t>西洋參</a:t>
            </a:r>
            <a:r>
              <a:rPr lang="en-US" altLang="zh-TW" dirty="0" smtClean="0"/>
              <a:t>(American ginseng</a:t>
            </a:r>
            <a:r>
              <a:rPr lang="zh-TW" altLang="en-US" dirty="0" smtClean="0"/>
              <a:t>，其他人參</a:t>
            </a:r>
            <a:r>
              <a:rPr lang="en-US" altLang="zh-TW" dirty="0" smtClean="0">
                <a:solidFill>
                  <a:schemeClr val="tx1"/>
                </a:solidFill>
              </a:rPr>
              <a:t>?)</a:t>
            </a:r>
          </a:p>
          <a:p>
            <a:pPr lvl="1"/>
            <a:r>
              <a:rPr lang="en-US" altLang="zh-TW" dirty="0" err="1" smtClean="0">
                <a:solidFill>
                  <a:schemeClr val="tx1"/>
                </a:solidFill>
              </a:rPr>
              <a:t>Phenelzine</a:t>
            </a:r>
            <a:r>
              <a:rPr lang="en-US" altLang="zh-TW" dirty="0" smtClean="0">
                <a:solidFill>
                  <a:schemeClr val="tx1"/>
                </a:solidFill>
              </a:rPr>
              <a:t> sulfate </a:t>
            </a:r>
            <a:r>
              <a:rPr lang="zh-TW" altLang="en-US" dirty="0" smtClean="0">
                <a:solidFill>
                  <a:schemeClr val="tx1"/>
                </a:solidFill>
              </a:rPr>
              <a:t>：頭痛、失眠、震顫</a:t>
            </a:r>
            <a:endParaRPr lang="zh-TW" altLang="zh-TW" dirty="0" smtClean="0"/>
          </a:p>
          <a:p>
            <a:endParaRPr lang="zh-TW" altLang="en-US" dirty="0" smtClean="0"/>
          </a:p>
        </p:txBody>
      </p:sp>
      <p:sp>
        <p:nvSpPr>
          <p:cNvPr id="116740" name="投影片編號版面配置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EB97B17F-6F07-40CC-8C84-4D8B5C8BBC28}" type="slidenum">
              <a:rPr kumimoji="0" lang="en-US" altLang="zh-TW" sz="1200">
                <a:solidFill>
                  <a:schemeClr val="tx2"/>
                </a:solidFill>
              </a:rPr>
              <a:pPr algn="r" eaLnBrk="1" hangingPunct="1"/>
              <a:t>28</a:t>
            </a:fld>
            <a:endParaRPr kumimoji="0" lang="en-US" altLang="zh-TW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蔡宗耀\Pictures\蝶翩舞薰衣-1.50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4104456" cy="994122"/>
          </a:xfrm>
        </p:spPr>
        <p:txBody>
          <a:bodyPr/>
          <a:lstStyle/>
          <a:p>
            <a:r>
              <a:rPr lang="zh-TW" altLang="en-US" sz="7200" b="1" dirty="0" smtClean="0">
                <a:solidFill>
                  <a:srgbClr val="FFFF00"/>
                </a:solidFill>
              </a:rPr>
              <a:t>感謝聆聽</a:t>
            </a:r>
            <a:endParaRPr lang="zh-TW" altLang="en-US" sz="7200" b="1" dirty="0">
              <a:solidFill>
                <a:srgbClr val="FFFF00"/>
              </a:solidFill>
            </a:endParaRPr>
          </a:p>
        </p:txBody>
      </p:sp>
      <p:pic>
        <p:nvPicPr>
          <p:cNvPr id="4" name="圖片 3" descr="台中市藥師公會LOG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340768"/>
            <a:ext cx="5024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zh-TW" sz="3200" b="1" dirty="0" smtClean="0">
                <a:solidFill>
                  <a:srgbClr val="FFFF00"/>
                </a:solidFill>
              </a:rPr>
              <a:t>藥效學上的藥物交互作用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9909" y="2060847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solidFill>
                  <a:schemeClr val="bg1"/>
                </a:solidFill>
              </a:rPr>
              <a:t>兩種藥理作用相同或相反的藥物併用，造成藥效被增強或減弱的結果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使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治療失敗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4135" y="3140968"/>
            <a:ext cx="5024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zh-TW" sz="3200" b="1" dirty="0" smtClean="0">
                <a:solidFill>
                  <a:srgbClr val="FFFF00"/>
                </a:solidFill>
              </a:rPr>
              <a:t>藥物動力學上的交互作用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48" y="3804731"/>
            <a:ext cx="6480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一種藥物影響了另一種藥物在人體內的吸收、分佈、代謝或排除</a:t>
            </a:r>
            <a:endParaRPr kumimoji="1" lang="zh-TW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47664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/>
              <a:t>藥物相併服的影響</a:t>
            </a:r>
            <a:endParaRPr lang="zh-TW" altLang="en-US" sz="4800" b="1" dirty="0"/>
          </a:p>
        </p:txBody>
      </p:sp>
      <p:sp>
        <p:nvSpPr>
          <p:cNvPr id="10" name="矩形 9"/>
          <p:cNvSpPr/>
          <p:nvPr/>
        </p:nvSpPr>
        <p:spPr>
          <a:xfrm>
            <a:off x="899592" y="4941168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/>
              <a:t>服用一杯</a:t>
            </a:r>
            <a:r>
              <a:rPr lang="en-US" altLang="zh-TW" sz="2800" dirty="0" smtClean="0"/>
              <a:t>250 </a:t>
            </a:r>
            <a:r>
              <a:rPr lang="en-US" altLang="zh-TW" sz="2800" dirty="0" err="1" smtClean="0"/>
              <a:t>c.c</a:t>
            </a:r>
            <a:r>
              <a:rPr lang="zh-TW" altLang="zh-TW" sz="2800" dirty="0" smtClean="0"/>
              <a:t>的葡萄柚汁後，其對藥物代謝的影響性可能長達</a:t>
            </a:r>
            <a:r>
              <a:rPr lang="en-US" altLang="zh-TW" sz="2800" dirty="0" smtClean="0"/>
              <a:t>24</a:t>
            </a:r>
            <a:r>
              <a:rPr lang="zh-TW" altLang="zh-TW" sz="2800" dirty="0" smtClean="0"/>
              <a:t>至</a:t>
            </a:r>
            <a:r>
              <a:rPr lang="en-US" altLang="zh-TW" sz="2800" dirty="0" smtClean="0"/>
              <a:t>48</a:t>
            </a:r>
            <a:r>
              <a:rPr lang="zh-TW" altLang="zh-TW" sz="2800" dirty="0" smtClean="0"/>
              <a:t>小時。長期規律服用藥物的患者，勿於短時間內進食過多葡萄柚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348038" y="1989138"/>
            <a:ext cx="2160587" cy="2808287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/>
              <a:t>降血壓藥</a:t>
            </a:r>
            <a:endParaRPr lang="zh-TW" altLang="en-US" sz="4000" b="1" dirty="0"/>
          </a:p>
        </p:txBody>
      </p:sp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611560" y="733381"/>
            <a:ext cx="25923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b="1" dirty="0">
                <a:solidFill>
                  <a:srgbClr val="FFFF00"/>
                </a:solidFill>
              </a:rPr>
              <a:t>補益藥</a:t>
            </a:r>
            <a:r>
              <a:rPr lang="en-US" altLang="zh-TW" sz="4000" b="1" dirty="0">
                <a:solidFill>
                  <a:srgbClr val="FFFF00"/>
                </a:solidFill>
              </a:rPr>
              <a:t>:</a:t>
            </a:r>
          </a:p>
          <a:p>
            <a:r>
              <a:rPr lang="zh-TW" altLang="zh-TW" sz="3600" b="1" dirty="0">
                <a:solidFill>
                  <a:srgbClr val="C00000"/>
                </a:solidFill>
              </a:rPr>
              <a:t>使血壓升高</a:t>
            </a:r>
            <a:endParaRPr lang="en-US" altLang="zh-TW" sz="3600" b="1" dirty="0">
              <a:solidFill>
                <a:srgbClr val="C00000"/>
              </a:solidFill>
            </a:endParaRPr>
          </a:p>
        </p:txBody>
      </p:sp>
      <p:sp>
        <p:nvSpPr>
          <p:cNvPr id="3076" name="矩形 3"/>
          <p:cNvSpPr>
            <a:spLocks noChangeArrowheads="1"/>
          </p:cNvSpPr>
          <p:nvPr/>
        </p:nvSpPr>
        <p:spPr bwMode="auto">
          <a:xfrm>
            <a:off x="625667" y="2187000"/>
            <a:ext cx="20794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TW" altLang="en-US" sz="2800" b="1" dirty="0" smtClean="0"/>
              <a:t>葡萄柚</a:t>
            </a:r>
            <a:endParaRPr lang="en-US" altLang="zh-TW" sz="2800" b="1" dirty="0" smtClean="0"/>
          </a:p>
          <a:p>
            <a:pPr>
              <a:buFont typeface="Arial" charset="0"/>
              <a:buNone/>
            </a:pPr>
            <a:r>
              <a:rPr lang="zh-TW" altLang="zh-TW" sz="2800" b="1" dirty="0" smtClean="0"/>
              <a:t>人蔘</a:t>
            </a:r>
            <a:endParaRPr lang="en-US" altLang="zh-TW" sz="2800" b="1" dirty="0" smtClean="0"/>
          </a:p>
          <a:p>
            <a:pPr>
              <a:buFont typeface="Arial" charset="0"/>
              <a:buNone/>
            </a:pPr>
            <a:r>
              <a:rPr lang="zh-TW" altLang="zh-TW" sz="2800" b="1" dirty="0" smtClean="0"/>
              <a:t>黃耆 </a:t>
            </a:r>
            <a:endParaRPr lang="en-US" altLang="zh-TW" sz="2800" b="1" dirty="0" smtClean="0"/>
          </a:p>
          <a:p>
            <a:pPr>
              <a:buFont typeface="Arial" charset="0"/>
              <a:buNone/>
            </a:pPr>
            <a:r>
              <a:rPr lang="zh-TW" altLang="zh-TW" sz="2800" b="1" dirty="0" smtClean="0"/>
              <a:t>甘草 </a:t>
            </a:r>
            <a:endParaRPr lang="en-US" altLang="zh-TW" sz="2800" b="1" dirty="0" smtClean="0"/>
          </a:p>
          <a:p>
            <a:pPr>
              <a:buFont typeface="Arial" charset="0"/>
              <a:buNone/>
            </a:pPr>
            <a:r>
              <a:rPr lang="zh-TW" altLang="en-US" sz="2800" b="1" dirty="0" smtClean="0"/>
              <a:t>枳實</a:t>
            </a:r>
            <a:endParaRPr lang="en-US" altLang="zh-TW" sz="2800" b="1" dirty="0" smtClean="0"/>
          </a:p>
          <a:p>
            <a:pPr>
              <a:buFont typeface="Arial" charset="0"/>
              <a:buNone/>
            </a:pPr>
            <a:r>
              <a:rPr lang="zh-TW" altLang="en-US" sz="2800" b="1" dirty="0" smtClean="0"/>
              <a:t>陳皮</a:t>
            </a:r>
            <a:endParaRPr lang="en-US" altLang="zh-TW" sz="2800" b="1" dirty="0"/>
          </a:p>
          <a:p>
            <a:pPr>
              <a:buFont typeface="Arial" charset="0"/>
              <a:buNone/>
            </a:pPr>
            <a:r>
              <a:rPr lang="zh-TW" altLang="zh-TW" sz="2800" b="1" dirty="0" smtClean="0"/>
              <a:t>龜</a:t>
            </a:r>
            <a:r>
              <a:rPr lang="zh-TW" altLang="zh-TW" sz="2800" b="1" dirty="0"/>
              <a:t>鹿二仙膠 </a:t>
            </a:r>
            <a:endParaRPr lang="en-US" altLang="zh-TW" sz="2800" b="1" dirty="0"/>
          </a:p>
        </p:txBody>
      </p:sp>
      <p:sp>
        <p:nvSpPr>
          <p:cNvPr id="3077" name="矩形 4"/>
          <p:cNvSpPr>
            <a:spLocks noChangeArrowheads="1"/>
          </p:cNvSpPr>
          <p:nvPr/>
        </p:nvSpPr>
        <p:spPr bwMode="auto">
          <a:xfrm>
            <a:off x="5796135" y="908720"/>
            <a:ext cx="290335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TW" altLang="zh-TW" sz="4000" b="1" dirty="0">
                <a:solidFill>
                  <a:srgbClr val="FFFF00"/>
                </a:solidFill>
              </a:rPr>
              <a:t>止咳定喘藥</a:t>
            </a:r>
            <a:r>
              <a:rPr lang="en-US" altLang="zh-TW" sz="3600" b="1" dirty="0">
                <a:solidFill>
                  <a:srgbClr val="FFFF00"/>
                </a:solidFill>
              </a:rPr>
              <a:t>:</a:t>
            </a:r>
          </a:p>
          <a:p>
            <a:pPr>
              <a:buFont typeface="Arial" charset="0"/>
              <a:buNone/>
            </a:pPr>
            <a:r>
              <a:rPr lang="zh-TW" altLang="zh-TW" sz="3600" b="1" dirty="0">
                <a:solidFill>
                  <a:srgbClr val="C00000"/>
                </a:solidFill>
              </a:rPr>
              <a:t>不良反應</a:t>
            </a:r>
            <a:endParaRPr lang="en-US" altLang="zh-TW" sz="3600" b="1" dirty="0">
              <a:solidFill>
                <a:srgbClr val="C00000"/>
              </a:solidFill>
            </a:endParaRPr>
          </a:p>
        </p:txBody>
      </p:sp>
      <p:sp>
        <p:nvSpPr>
          <p:cNvPr id="3078" name="矩形 5"/>
          <p:cNvSpPr>
            <a:spLocks noChangeArrowheads="1"/>
          </p:cNvSpPr>
          <p:nvPr/>
        </p:nvSpPr>
        <p:spPr bwMode="auto">
          <a:xfrm>
            <a:off x="6315372" y="2439174"/>
            <a:ext cx="1002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800" b="1" dirty="0"/>
              <a:t>麻黃 </a:t>
            </a:r>
            <a:endParaRPr lang="en-US" altLang="zh-TW" sz="2800" b="1" dirty="0" smtClean="0"/>
          </a:p>
          <a:p>
            <a:r>
              <a:rPr lang="zh-TW" altLang="zh-TW" sz="2800" b="1" dirty="0" smtClean="0"/>
              <a:t>半</a:t>
            </a:r>
            <a:r>
              <a:rPr lang="zh-TW" altLang="zh-TW" sz="2800" b="1" dirty="0"/>
              <a:t>夏</a:t>
            </a:r>
            <a:endParaRPr lang="zh-TW" altLang="en-US" sz="2800" b="1" dirty="0"/>
          </a:p>
        </p:txBody>
      </p:sp>
      <p:pic>
        <p:nvPicPr>
          <p:cNvPr id="1026" name="Picture 2" descr="C:\Users\蔡宗耀\Pictures\人蔘片紅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3573016"/>
            <a:ext cx="1193504" cy="1030523"/>
          </a:xfrm>
          <a:prstGeom prst="rect">
            <a:avLst/>
          </a:prstGeom>
          <a:noFill/>
        </p:spPr>
      </p:pic>
      <p:pic>
        <p:nvPicPr>
          <p:cNvPr id="1027" name="Picture 3" descr="C:\Users\蔡宗耀\Pictures\甘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537574"/>
            <a:ext cx="1289515" cy="948041"/>
          </a:xfrm>
          <a:prstGeom prst="rect">
            <a:avLst/>
          </a:prstGeom>
          <a:noFill/>
        </p:spPr>
      </p:pic>
      <p:pic>
        <p:nvPicPr>
          <p:cNvPr id="1028" name="Picture 4" descr="C:\Users\蔡宗耀\Pictures\黃耆(晉耆與北耆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630" y="5540464"/>
            <a:ext cx="1184309" cy="927429"/>
          </a:xfrm>
          <a:prstGeom prst="rect">
            <a:avLst/>
          </a:prstGeom>
          <a:noFill/>
        </p:spPr>
      </p:pic>
      <p:pic>
        <p:nvPicPr>
          <p:cNvPr id="1029" name="Picture 5" descr="C:\Users\蔡宗耀\Pictures\枳實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535937"/>
            <a:ext cx="1193504" cy="934325"/>
          </a:xfrm>
          <a:prstGeom prst="rect">
            <a:avLst/>
          </a:prstGeom>
          <a:noFill/>
        </p:spPr>
      </p:pic>
      <p:pic>
        <p:nvPicPr>
          <p:cNvPr id="1030" name="Picture 6" descr="C:\Users\蔡宗耀\Pictures\陳皮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3244" y="5563333"/>
            <a:ext cx="1152128" cy="896522"/>
          </a:xfrm>
          <a:prstGeom prst="rect">
            <a:avLst/>
          </a:prstGeom>
          <a:noFill/>
        </p:spPr>
      </p:pic>
      <p:pic>
        <p:nvPicPr>
          <p:cNvPr id="1031" name="Picture 7" descr="C:\Users\蔡宗耀\Pictures\麻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89040"/>
            <a:ext cx="1337520" cy="1003140"/>
          </a:xfrm>
          <a:prstGeom prst="rect">
            <a:avLst/>
          </a:prstGeom>
          <a:noFill/>
        </p:spPr>
      </p:pic>
      <p:pic>
        <p:nvPicPr>
          <p:cNvPr id="1032" name="Picture 8" descr="C:\Users\蔡宗耀\Pictures\半夏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789040"/>
            <a:ext cx="1302024" cy="976518"/>
          </a:xfrm>
          <a:prstGeom prst="rect">
            <a:avLst/>
          </a:prstGeom>
          <a:noFill/>
        </p:spPr>
      </p:pic>
      <p:pic>
        <p:nvPicPr>
          <p:cNvPr id="22530" name="Picture 2" descr="https://encrypted-tbn2.gstatic.com/images?q=tbn:ANd9GcS7nQV4-kNwMjPWrwX_0MJulBFYl2u5BO7bt3WsPDN3D_JqerW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1" y="2439174"/>
            <a:ext cx="118093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按鈕形 6"/>
          <p:cNvSpPr/>
          <p:nvPr/>
        </p:nvSpPr>
        <p:spPr>
          <a:xfrm>
            <a:off x="3635375" y="1700212"/>
            <a:ext cx="1584325" cy="3024931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4000" b="1" dirty="0"/>
              <a:t>降血糖藥</a:t>
            </a:r>
            <a:endParaRPr lang="zh-TW" altLang="en-US" sz="4000" b="1" dirty="0"/>
          </a:p>
        </p:txBody>
      </p:sp>
      <p:sp>
        <p:nvSpPr>
          <p:cNvPr id="4099" name="矩形 8"/>
          <p:cNvSpPr>
            <a:spLocks noChangeArrowheads="1"/>
          </p:cNvSpPr>
          <p:nvPr/>
        </p:nvSpPr>
        <p:spPr bwMode="auto">
          <a:xfrm>
            <a:off x="323850" y="548680"/>
            <a:ext cx="3240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 b="1" dirty="0">
                <a:solidFill>
                  <a:srgbClr val="0000FF"/>
                </a:solidFill>
              </a:rPr>
              <a:t>增強降血糖作用</a:t>
            </a:r>
            <a:endParaRPr lang="en-US" altLang="zh-TW" sz="3200" b="1" dirty="0">
              <a:solidFill>
                <a:srgbClr val="0000FF"/>
              </a:solidFill>
            </a:endParaRPr>
          </a:p>
          <a:p>
            <a:r>
              <a:rPr lang="zh-TW" altLang="zh-TW" sz="3200" b="1" dirty="0" smtClean="0">
                <a:solidFill>
                  <a:srgbClr val="C00000"/>
                </a:solidFill>
              </a:rPr>
              <a:t>會</a:t>
            </a:r>
            <a:r>
              <a:rPr lang="zh-TW" altLang="en-US" sz="3200" b="1" dirty="0">
                <a:solidFill>
                  <a:srgbClr val="C00000"/>
                </a:solidFill>
              </a:rPr>
              <a:t>使</a:t>
            </a:r>
            <a:r>
              <a:rPr lang="zh-TW" altLang="zh-TW" sz="3200" b="1" dirty="0" smtClean="0">
                <a:solidFill>
                  <a:srgbClr val="C00000"/>
                </a:solidFill>
              </a:rPr>
              <a:t>血糖</a:t>
            </a:r>
            <a:r>
              <a:rPr lang="zh-TW" altLang="zh-TW" sz="3200" b="1" dirty="0">
                <a:solidFill>
                  <a:srgbClr val="C00000"/>
                </a:solidFill>
              </a:rPr>
              <a:t>過低、</a:t>
            </a:r>
            <a:r>
              <a:rPr lang="en-US" altLang="zh-TW" sz="3200" b="1" dirty="0">
                <a:solidFill>
                  <a:srgbClr val="C00000"/>
                </a:solidFill>
              </a:rPr>
              <a:t>   </a:t>
            </a:r>
          </a:p>
          <a:p>
            <a:r>
              <a:rPr lang="zh-TW" altLang="zh-TW" sz="3200" b="1" dirty="0">
                <a:solidFill>
                  <a:srgbClr val="C00000"/>
                </a:solidFill>
              </a:rPr>
              <a:t>冒冷汗、休克</a:t>
            </a:r>
            <a:r>
              <a:rPr lang="en-US" altLang="zh-TW" sz="3200" b="1" dirty="0">
                <a:solidFill>
                  <a:srgbClr val="C00000"/>
                </a:solidFill>
              </a:rPr>
              <a:t>   </a:t>
            </a:r>
            <a:r>
              <a:rPr lang="zh-TW" altLang="en-US" sz="3200" b="1" dirty="0">
                <a:solidFill>
                  <a:srgbClr val="C00000"/>
                </a:solidFill>
              </a:rPr>
              <a:t> </a:t>
            </a:r>
            <a:endParaRPr lang="en-US" altLang="zh-TW" sz="3200" b="1" dirty="0">
              <a:solidFill>
                <a:srgbClr val="C00000"/>
              </a:solidFill>
            </a:endParaRPr>
          </a:p>
        </p:txBody>
      </p:sp>
      <p:sp>
        <p:nvSpPr>
          <p:cNvPr id="4100" name="矩形 9"/>
          <p:cNvSpPr>
            <a:spLocks noChangeArrowheads="1"/>
          </p:cNvSpPr>
          <p:nvPr/>
        </p:nvSpPr>
        <p:spPr bwMode="auto">
          <a:xfrm>
            <a:off x="688319" y="2204864"/>
            <a:ext cx="11192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TW" altLang="zh-TW" sz="3200" b="1" dirty="0"/>
              <a:t>白术 </a:t>
            </a:r>
            <a:endParaRPr lang="en-US" altLang="zh-TW" sz="3200" b="1" dirty="0"/>
          </a:p>
          <a:p>
            <a:pPr>
              <a:buFont typeface="Arial" charset="0"/>
              <a:buNone/>
            </a:pPr>
            <a:r>
              <a:rPr lang="zh-TW" altLang="zh-TW" sz="3200" b="1" dirty="0"/>
              <a:t>芡實 </a:t>
            </a:r>
            <a:endParaRPr lang="en-US" altLang="zh-TW" sz="3200" b="1" dirty="0"/>
          </a:p>
          <a:p>
            <a:pPr>
              <a:buFont typeface="Arial" charset="0"/>
              <a:buNone/>
            </a:pPr>
            <a:r>
              <a:rPr lang="zh-TW" altLang="zh-TW" sz="3200" b="1" dirty="0"/>
              <a:t>山藥 </a:t>
            </a:r>
            <a:endParaRPr lang="en-US" altLang="zh-TW" sz="3200" b="1" dirty="0"/>
          </a:p>
          <a:p>
            <a:pPr>
              <a:buFont typeface="Arial" charset="0"/>
              <a:buNone/>
            </a:pPr>
            <a:r>
              <a:rPr lang="zh-TW" altLang="zh-TW" sz="3200" b="1" dirty="0"/>
              <a:t>茯苓 </a:t>
            </a:r>
            <a:endParaRPr lang="en-US" altLang="zh-TW" sz="3200" b="1" dirty="0"/>
          </a:p>
          <a:p>
            <a:pPr>
              <a:buFont typeface="Arial" charset="0"/>
              <a:buNone/>
            </a:pPr>
            <a:r>
              <a:rPr lang="zh-TW" altLang="zh-TW" sz="3200" b="1" dirty="0"/>
              <a:t>桑葉 </a:t>
            </a:r>
            <a:endParaRPr lang="en-US" altLang="zh-TW" sz="3200" b="1" dirty="0"/>
          </a:p>
          <a:p>
            <a:pPr>
              <a:buFont typeface="Arial" charset="0"/>
              <a:buNone/>
            </a:pPr>
            <a:r>
              <a:rPr lang="zh-TW" altLang="zh-TW" sz="3200" b="1" dirty="0"/>
              <a:t>黃耆</a:t>
            </a:r>
          </a:p>
        </p:txBody>
      </p:sp>
      <p:sp>
        <p:nvSpPr>
          <p:cNvPr id="4101" name="矩形 10"/>
          <p:cNvSpPr>
            <a:spLocks noChangeArrowheads="1"/>
          </p:cNvSpPr>
          <p:nvPr/>
        </p:nvSpPr>
        <p:spPr bwMode="auto">
          <a:xfrm>
            <a:off x="5364088" y="758230"/>
            <a:ext cx="32845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0000FF"/>
                </a:solidFill>
              </a:rPr>
              <a:t>減少降血糖</a:t>
            </a:r>
            <a:r>
              <a:rPr lang="zh-TW" altLang="en-US" sz="3200" b="1" dirty="0">
                <a:solidFill>
                  <a:srgbClr val="0000FF"/>
                </a:solidFill>
              </a:rPr>
              <a:t>作用  </a:t>
            </a:r>
            <a:endParaRPr lang="en-US" altLang="zh-TW" sz="3200" b="1" dirty="0">
              <a:solidFill>
                <a:srgbClr val="0000FF"/>
              </a:solidFill>
            </a:endParaRPr>
          </a:p>
        </p:txBody>
      </p:sp>
      <p:sp>
        <p:nvSpPr>
          <p:cNvPr id="4102" name="矩形 11"/>
          <p:cNvSpPr>
            <a:spLocks noChangeArrowheads="1"/>
          </p:cNvSpPr>
          <p:nvPr/>
        </p:nvSpPr>
        <p:spPr bwMode="auto">
          <a:xfrm>
            <a:off x="6098659" y="1837720"/>
            <a:ext cx="10054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TW" altLang="zh-TW" sz="3200" b="1" dirty="0" smtClean="0"/>
              <a:t>鹿茸</a:t>
            </a:r>
            <a:endParaRPr lang="en-US" altLang="zh-TW" sz="3200" b="1" dirty="0" smtClean="0"/>
          </a:p>
          <a:p>
            <a:pPr>
              <a:buFont typeface="Arial" charset="0"/>
              <a:buNone/>
            </a:pPr>
            <a:r>
              <a:rPr lang="zh-TW" altLang="zh-TW" sz="3200" b="1" dirty="0" smtClean="0"/>
              <a:t>甘草</a:t>
            </a:r>
            <a:endParaRPr lang="zh-TW" altLang="zh-TW" sz="3200" b="1" dirty="0"/>
          </a:p>
        </p:txBody>
      </p:sp>
      <p:pic>
        <p:nvPicPr>
          <p:cNvPr id="8" name="Picture 4" descr="C:\Users\蔡宗耀\Pictures\黃耆(晉耆與北耆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45224"/>
            <a:ext cx="1184309" cy="888232"/>
          </a:xfrm>
          <a:prstGeom prst="rect">
            <a:avLst/>
          </a:prstGeom>
          <a:noFill/>
        </p:spPr>
      </p:pic>
      <p:pic>
        <p:nvPicPr>
          <p:cNvPr id="2050" name="Picture 2" descr="C:\Users\蔡宗耀\Pictures\白术(炒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047" y="2204864"/>
            <a:ext cx="1163621" cy="872716"/>
          </a:xfrm>
          <a:prstGeom prst="rect">
            <a:avLst/>
          </a:prstGeom>
          <a:noFill/>
        </p:spPr>
      </p:pic>
      <p:pic>
        <p:nvPicPr>
          <p:cNvPr id="2051" name="Picture 3" descr="C:\Users\蔡宗耀\Pictures\芡實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399" y="3254202"/>
            <a:ext cx="1152128" cy="864096"/>
          </a:xfrm>
          <a:prstGeom prst="rect">
            <a:avLst/>
          </a:prstGeom>
          <a:noFill/>
        </p:spPr>
      </p:pic>
      <p:pic>
        <p:nvPicPr>
          <p:cNvPr id="2052" name="Picture 4" descr="C:\Users\蔡宗耀\Pictures\茯苓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66" y="5445224"/>
            <a:ext cx="1152128" cy="917317"/>
          </a:xfrm>
          <a:prstGeom prst="rect">
            <a:avLst/>
          </a:prstGeom>
          <a:noFill/>
        </p:spPr>
      </p:pic>
      <p:pic>
        <p:nvPicPr>
          <p:cNvPr id="2053" name="Picture 5" descr="C:\Users\蔡宗耀\Pictures\山藥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1058" y="4336776"/>
            <a:ext cx="1224136" cy="918102"/>
          </a:xfrm>
          <a:prstGeom prst="rect">
            <a:avLst/>
          </a:prstGeom>
          <a:noFill/>
        </p:spPr>
      </p:pic>
      <p:pic>
        <p:nvPicPr>
          <p:cNvPr id="2054" name="Picture 6" descr="C:\Users\蔡宗耀\Pictures\鹿茸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005064"/>
            <a:ext cx="1230016" cy="1008112"/>
          </a:xfrm>
          <a:prstGeom prst="rect">
            <a:avLst/>
          </a:prstGeom>
          <a:noFill/>
        </p:spPr>
      </p:pic>
      <p:pic>
        <p:nvPicPr>
          <p:cNvPr id="2055" name="Picture 7" descr="C:\Users\蔡宗耀\Pictures\桑葉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8105" y="5406965"/>
            <a:ext cx="1193504" cy="895128"/>
          </a:xfrm>
          <a:prstGeom prst="rect">
            <a:avLst/>
          </a:prstGeom>
          <a:noFill/>
        </p:spPr>
      </p:pic>
      <p:pic>
        <p:nvPicPr>
          <p:cNvPr id="14" name="Picture 3" descr="C:\Users\蔡宗耀\Pictures\甘草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005064"/>
            <a:ext cx="1289515" cy="96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按鈕形 3"/>
          <p:cNvSpPr/>
          <p:nvPr/>
        </p:nvSpPr>
        <p:spPr>
          <a:xfrm>
            <a:off x="3635375" y="1484313"/>
            <a:ext cx="1657350" cy="2952750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/>
              <a:t>降血脂藥</a:t>
            </a:r>
            <a:endParaRPr lang="zh-TW" altLang="en-US" sz="4000" b="1" dirty="0"/>
          </a:p>
        </p:txBody>
      </p:sp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395287" y="548680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002060"/>
                </a:solidFill>
              </a:rPr>
              <a:t>增強降血脂作用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sp>
        <p:nvSpPr>
          <p:cNvPr id="5124" name="矩形 5"/>
          <p:cNvSpPr>
            <a:spLocks noChangeArrowheads="1"/>
          </p:cNvSpPr>
          <p:nvPr/>
        </p:nvSpPr>
        <p:spPr bwMode="auto">
          <a:xfrm>
            <a:off x="1233364" y="1700808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600" b="1" dirty="0"/>
              <a:t>紅麴</a:t>
            </a:r>
            <a:endParaRPr lang="zh-TW" altLang="en-US" sz="3600" b="1" dirty="0"/>
          </a:p>
        </p:txBody>
      </p:sp>
      <p:sp>
        <p:nvSpPr>
          <p:cNvPr id="5125" name="矩形 6"/>
          <p:cNvSpPr>
            <a:spLocks noChangeArrowheads="1"/>
          </p:cNvSpPr>
          <p:nvPr/>
        </p:nvSpPr>
        <p:spPr bwMode="auto">
          <a:xfrm>
            <a:off x="1953913" y="4941888"/>
            <a:ext cx="6002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3600" b="1" dirty="0">
                <a:solidFill>
                  <a:srgbClr val="C00000"/>
                </a:solidFill>
              </a:rPr>
              <a:t>降血脂藥與紅麴由肝臟代謝</a:t>
            </a:r>
          </a:p>
        </p:txBody>
      </p:sp>
      <p:sp>
        <p:nvSpPr>
          <p:cNvPr id="5126" name="矩形 7"/>
          <p:cNvSpPr>
            <a:spLocks noChangeArrowheads="1"/>
          </p:cNvSpPr>
          <p:nvPr/>
        </p:nvSpPr>
        <p:spPr bwMode="auto">
          <a:xfrm>
            <a:off x="5724128" y="3717032"/>
            <a:ext cx="2880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solidFill>
                  <a:srgbClr val="0000FF"/>
                </a:solidFill>
              </a:rPr>
              <a:t>增加損害</a:t>
            </a:r>
            <a:r>
              <a:rPr lang="zh-TW" altLang="zh-TW" sz="3200" b="1" dirty="0">
                <a:solidFill>
                  <a:srgbClr val="0000FF"/>
                </a:solidFill>
              </a:rPr>
              <a:t>肝臟</a:t>
            </a:r>
          </a:p>
        </p:txBody>
      </p:sp>
      <p:pic>
        <p:nvPicPr>
          <p:cNvPr id="20482" name="Picture 2" descr="https://encrypted-tbn0.gstatic.com/images?q=tbn:ANd9GcRqRtr3m_hYrBV8kevQuidolMzJtdQTyBhcoxFAVDiWuBadtyqp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11" y="2836195"/>
            <a:ext cx="2361005" cy="176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按鈕形 3"/>
          <p:cNvSpPr/>
          <p:nvPr/>
        </p:nvSpPr>
        <p:spPr>
          <a:xfrm>
            <a:off x="3492500" y="1700213"/>
            <a:ext cx="1584325" cy="3168650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en-US" sz="4000" b="1" dirty="0"/>
              <a:t>預防血栓</a:t>
            </a: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971550" y="160874"/>
            <a:ext cx="66484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4000" b="1" dirty="0">
                <a:solidFill>
                  <a:srgbClr val="FFFF00"/>
                </a:solidFill>
              </a:rPr>
              <a:t>阿斯匹林</a:t>
            </a:r>
            <a:r>
              <a:rPr lang="en-US" altLang="zh-TW" sz="4000" b="1" dirty="0">
                <a:solidFill>
                  <a:srgbClr val="FFFF00"/>
                </a:solidFill>
              </a:rPr>
              <a:t>—</a:t>
            </a:r>
            <a:r>
              <a:rPr lang="zh-TW" altLang="zh-TW" sz="4000" b="1" dirty="0">
                <a:solidFill>
                  <a:srgbClr val="FFFF00"/>
                </a:solidFill>
              </a:rPr>
              <a:t>抗凝血</a:t>
            </a:r>
            <a:r>
              <a:rPr lang="zh-TW" altLang="zh-TW" sz="4000" b="1" dirty="0" smtClean="0">
                <a:solidFill>
                  <a:srgbClr val="FFFF00"/>
                </a:solidFill>
              </a:rPr>
              <a:t>作用</a:t>
            </a:r>
            <a:endParaRPr lang="en-US" altLang="zh-TW" sz="40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zh-TW" sz="4000" b="1" dirty="0" smtClean="0">
                <a:solidFill>
                  <a:srgbClr val="FFFF00"/>
                </a:solidFill>
              </a:rPr>
              <a:t>防止血栓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   </a:t>
            </a:r>
            <a:r>
              <a:rPr lang="zh-TW" altLang="zh-TW" sz="4000" b="1" dirty="0">
                <a:solidFill>
                  <a:srgbClr val="FFFF00"/>
                </a:solidFill>
              </a:rPr>
              <a:t>預防中風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395536" y="1484313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600" b="1" dirty="0">
                <a:solidFill>
                  <a:srgbClr val="C00000"/>
                </a:solidFill>
              </a:rPr>
              <a:t>活血補血</a:t>
            </a:r>
            <a:r>
              <a:rPr lang="zh-TW" altLang="en-US" sz="3600" b="1" dirty="0">
                <a:solidFill>
                  <a:srgbClr val="C00000"/>
                </a:solidFill>
              </a:rPr>
              <a:t>藥</a:t>
            </a:r>
          </a:p>
        </p:txBody>
      </p:sp>
      <p:sp>
        <p:nvSpPr>
          <p:cNvPr id="6149" name="矩形 5"/>
          <p:cNvSpPr>
            <a:spLocks noChangeArrowheads="1"/>
          </p:cNvSpPr>
          <p:nvPr/>
        </p:nvSpPr>
        <p:spPr bwMode="auto">
          <a:xfrm>
            <a:off x="468313" y="2565400"/>
            <a:ext cx="23383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800" b="1" dirty="0"/>
              <a:t>銀杏葉 </a:t>
            </a:r>
            <a:endParaRPr lang="en-US" altLang="zh-TW" sz="2800" b="1" dirty="0"/>
          </a:p>
          <a:p>
            <a:r>
              <a:rPr lang="zh-TW" altLang="zh-TW" sz="2800" b="1" dirty="0"/>
              <a:t>紅麴 </a:t>
            </a:r>
            <a:endParaRPr lang="en-US" altLang="zh-TW" sz="2800" b="1" dirty="0"/>
          </a:p>
          <a:p>
            <a:r>
              <a:rPr lang="zh-TW" altLang="zh-TW" sz="2800" b="1" dirty="0"/>
              <a:t>月見草</a:t>
            </a:r>
            <a:endParaRPr lang="en-US" altLang="zh-TW" sz="2800" b="1" dirty="0"/>
          </a:p>
          <a:p>
            <a:r>
              <a:rPr lang="zh-TW" altLang="zh-TW" sz="2800" b="1" dirty="0"/>
              <a:t>丹蔘</a:t>
            </a:r>
            <a:endParaRPr lang="en-US" altLang="zh-TW" sz="2800" b="1" dirty="0"/>
          </a:p>
        </p:txBody>
      </p:sp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468313" y="5013325"/>
            <a:ext cx="82081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0000FF"/>
                </a:solidFill>
              </a:rPr>
              <a:t>長期服用會造成血小板不易凝集，加重阿斯匹林抗凝血作用，</a:t>
            </a:r>
            <a:endParaRPr lang="en-US" altLang="zh-TW" sz="3200" b="1" dirty="0">
              <a:solidFill>
                <a:srgbClr val="0000FF"/>
              </a:solidFill>
            </a:endParaRPr>
          </a:p>
          <a:p>
            <a:r>
              <a:rPr lang="zh-TW" altLang="zh-TW" sz="3200" b="1" dirty="0">
                <a:solidFill>
                  <a:srgbClr val="0000FF"/>
                </a:solidFill>
              </a:rPr>
              <a:t>易</a:t>
            </a:r>
            <a:r>
              <a:rPr lang="zh-TW" altLang="en-US" sz="3200" b="1" dirty="0">
                <a:solidFill>
                  <a:srgbClr val="0000FF"/>
                </a:solidFill>
              </a:rPr>
              <a:t>使</a:t>
            </a:r>
            <a:r>
              <a:rPr lang="zh-TW" altLang="zh-TW" sz="3200" b="1" dirty="0">
                <a:solidFill>
                  <a:srgbClr val="0000FF"/>
                </a:solidFill>
              </a:rPr>
              <a:t>小血管、腦血管出血</a:t>
            </a:r>
            <a:r>
              <a:rPr lang="zh-TW" altLang="en-US" sz="3200" b="1" dirty="0">
                <a:solidFill>
                  <a:srgbClr val="0000FF"/>
                </a:solidFill>
              </a:rPr>
              <a:t> </a:t>
            </a:r>
            <a:r>
              <a:rPr lang="zh-TW" altLang="zh-TW" sz="3200" b="1" dirty="0">
                <a:solidFill>
                  <a:srgbClr val="0000FF"/>
                </a:solidFill>
              </a:rPr>
              <a:t>增加手術出血風險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6151" name="矩形 7"/>
          <p:cNvSpPr>
            <a:spLocks noChangeArrowheads="1"/>
          </p:cNvSpPr>
          <p:nvPr/>
        </p:nvSpPr>
        <p:spPr bwMode="auto">
          <a:xfrm>
            <a:off x="5364088" y="1916832"/>
            <a:ext cx="115160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2800" b="1" dirty="0"/>
              <a:t>當歸 </a:t>
            </a:r>
            <a:endParaRPr lang="en-US" altLang="zh-TW" sz="2800" b="1" dirty="0"/>
          </a:p>
          <a:p>
            <a:r>
              <a:rPr lang="zh-TW" altLang="zh-TW" sz="2800" b="1" dirty="0"/>
              <a:t>紅花 </a:t>
            </a:r>
            <a:endParaRPr lang="en-US" altLang="zh-TW" sz="2800" b="1" dirty="0"/>
          </a:p>
          <a:p>
            <a:r>
              <a:rPr lang="zh-TW" altLang="zh-TW" sz="2800" b="1" dirty="0"/>
              <a:t>三七 </a:t>
            </a:r>
            <a:endParaRPr lang="en-US" altLang="zh-TW" sz="2800" b="1" dirty="0"/>
          </a:p>
          <a:p>
            <a:r>
              <a:rPr lang="zh-TW" altLang="zh-TW" sz="2800" b="1" dirty="0"/>
              <a:t>川藭</a:t>
            </a:r>
            <a:endParaRPr lang="en-US" altLang="zh-TW" sz="2800" b="1" dirty="0"/>
          </a:p>
        </p:txBody>
      </p:sp>
      <p:pic>
        <p:nvPicPr>
          <p:cNvPr id="3074" name="Picture 2" descr="C:\Users\蔡宗耀\Pictures\川紅花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95327"/>
            <a:ext cx="1512168" cy="1134127"/>
          </a:xfrm>
          <a:prstGeom prst="rect">
            <a:avLst/>
          </a:prstGeom>
          <a:noFill/>
        </p:spPr>
      </p:pic>
      <p:pic>
        <p:nvPicPr>
          <p:cNvPr id="3075" name="Picture 3" descr="C:\Users\蔡宗耀\Pictures\川七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1472341" cy="1104256"/>
          </a:xfrm>
          <a:prstGeom prst="rect">
            <a:avLst/>
          </a:prstGeom>
          <a:noFill/>
        </p:spPr>
      </p:pic>
      <p:pic>
        <p:nvPicPr>
          <p:cNvPr id="3076" name="Picture 4" descr="C:\Users\蔡宗耀\Pictures\川藭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861048"/>
            <a:ext cx="1368152" cy="1026114"/>
          </a:xfrm>
          <a:prstGeom prst="rect">
            <a:avLst/>
          </a:prstGeom>
          <a:noFill/>
        </p:spPr>
      </p:pic>
      <p:pic>
        <p:nvPicPr>
          <p:cNvPr id="3077" name="Picture 5" descr="C:\Users\蔡宗耀\Pictures\當歸-1.jpg"/>
          <p:cNvPicPr>
            <a:picLocks noChangeAspect="1" noChangeArrowheads="1"/>
          </p:cNvPicPr>
          <p:nvPr/>
        </p:nvPicPr>
        <p:blipFill rotWithShape="1">
          <a:blip r:embed="rId5" cstate="print"/>
          <a:srcRect b="9912"/>
          <a:stretch/>
        </p:blipFill>
        <p:spPr bwMode="auto">
          <a:xfrm>
            <a:off x="6372200" y="1626858"/>
            <a:ext cx="1553544" cy="1049668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g0NDw0NDQ0PDQ0NDw0ODQ8QDw8ODQ4QFRAVFRUQFRUXGyYeFxkjGRISHy8gIycpLCwsFR4xNTAqNSYtLSkBCQoKDgwOGg8PGikkHyUsLCksLCwsLCwpLCwpLCwpLywpLC8sLCwsKS8sLCkpLC8sLCwsLCwsKSwpLCoxLCwsLP/AABEIAMkA+wMBIgACEQEDEQH/xAAbAAEBAAIDAQAAAAAAAAAAAAAAAQUGAwQHAv/EAEIQAAIBAwEFBAUJBQcFAAAAAAABAgMEESEFBhIxQRNRYXEiMoGRoQcUI0JSsbLB8DNTcpLRFRYkQ2KComNzdKSz/8QAGgEBAAIDAQAAAAAAAAAAAAAAAAIEAQMFBv/EAC4RAQACAgEDAQUHBQAAAAAAAAABAgMRMQQSIUETYXGR8QUzUVKxwfAygaHR4f/aAAwDAQACEQMRAD8A9lAKBUAAKUhQyAFAAAMAAAAAAAAAAAAAAAABCgCEKAIGUjAgAAgAAhQUAUiKAKCgAAAAAAAAAAAAAAAAAAAAAAAAAABAGAIQpAICkAFBQCKQoFAAAAAAAAAKABDG7Z29Ss1HjTlUmpOEF1xjm+i1I3vWkd1p8DJSkkm20kubbwkdattGjTqQozqJVKmsI66/0z0zzwedX23Li4jirVco8+HSMV0xhc/adN3U5ZlKUpSUUlJtt6LTXwwjlX+0vyV+bX7SHrRTWNv7zzpQoKjhVK9KNZyxngjJaYT79efcdKw32qR4Y1oqonJJzXoyUerwtGy3brcVb9s/P0S7obmDqWO1re4bVGqpyisuOqkl5PzO4Wq2i0bidpIACQAAAAABCkAEZQB8gAAUiKBSkKAAAAAAAVHmO3N46tepVTm1CMpKMM4UUnjGOr0+JW6jqIwxE63tG1ory9M4lyys+ZW0tW8Jat9yPKN3YTuLy3hHTFSNST7oQfE/uS9pvO9u1Y0qToRl9LVSylzjTzq354x7zVj6vux2yWjWvfyxFomNsfdb7zeVRoxh6y4ptz66PCxr7zXNp39S4mqtWXFJJR5JLTwXmzrzl+u845Syca+bJk/qlqtbaS5P3nE5c/I+5cjj5peWDS1SyO17niqJfuqVCiv9lOKf/LiOnCfX3HzWqOcpTeM1JSm8aL0m2/YTD/X3krTuZlmZ8u7szalS1qqtTxlJqSaypReMxfuR6JsXblK9g508xlHSdOWOKPj4x8TzGMUlrr4dWztbLu6tCfbUpcEsY5Jpr7OOqLPTdTOGfd+H+mylpjw9VB0Nk7ZpXcW6eVKHDxxksNZ6+WjO+egreLx3VnwsAAJAAABCgCEZQBCFIBQABSkKAAAAAk84eNXh46a4A0jereByqKFGUlCHNxbXFLv9hpl96UpTT9KT4peLfN/rvMneykm0+abT8zrW2z61xNU6NOVSb1xFcl3tvRLxZ5eb2y37p5lVyTMzpk/k0qx+fVYy9d20+D2VIcS92DMb9xSr0ZdZUscn0m+v+79ZMba7k7Tt6tO5o9iqtF8UV2nraYdN6Yw02ufU2yldWu0F82uqDo3MFmVvU9GtDVZlTmvWhovSi/PHI6dcU3weymNT6bTpE9vbLz6Uvb958M9Bqbj2T5KrHyqZ/EmdC5+T6GPobma8KsYzz7Y4x7irPQ5o9N/CfoxOOzS3M+TKbW3curROVSnxU+tSm3OC/i0zH2rBh4t8itak1nVoaZiY5fcZH0qvt7jrSq64yctJp9V7yOmIl2I689Tk4l117kjihJdGn7Ufa8yMpw3bcSEOzrS07VzSlz4lDHorPnxGzmq7g+pcfxU/uZtR6Lo/ua/z1Wq8AKQtJAAAAAAQpAICkAAAD6AAA4bu7p0ISq1ZKEI85P4LxZx7Q2lRtoOpWmorovrSfcl1PMtqbbrXUm6024uTcIp+hDuSXwyU+p6qMPiPM/zlG1u16Ns/eG1uZOnSqZnjKi4yg2uuMrUyR5XuzdcF7av7VTs35zTh+aPUzPSZ7ZqTNudlbd0PPd6NiO2qOUU5Uqrbg+qf2PM3PYeyYWlGNOKXG0pVZdZzxq/Jcl4HenBSWJJSXPDSaKMXS1xXm8evHuZisb2pitqRoV61K1qwzNxnVp1Itwq0WvrQktYvyOttfeSja3NGnKFSrKdOUcU1xTi5Sjwrhys5w/h3nUv7KpWqOurfaFOsnmlUjUtM0lhpJU+01jrlp6vkTvk34r51Pk2ydC9q284ULuXHGb4aF1hRVR9KdVLSNTua0l0w9DLGp0N5ISzY7VjCLqpQVRwnRp1fCUJ603nGGm455SzoZfZlxOlN2deTnOMXO3qvnXorv/1xyk+/R9SVbxx/PhJEso0ef797DpW7p3NGPAqrlTnTisR48OSlFdMpS08D0Ewe91JTo0E1n/GWmPbPh+6TIdTSL45RvG4cewdz7a1hB1KUatxhOpOaU8Ta1UU9Ely79DPKCXJJew+gbqUrSNVhKIiOHVuNmW9VYqUKU+npU4t+/GhgdrbnWapzqwU6XZxlNxVT0ZJLOPTzg2g4L20jXp1KU/VqRcX4dz809SGXDW8TuImSYiWoUd7YW8YUrW2UKUeanJubb5vK+846u+N1KScXCCXOKimn15vUwF5RnRnOlUWJ05OMvNdfJrD9pxxno/FYODbqM3G9f4aO+eGyQ33uYrM40pttfVksd/Jm4vaFD0fpqa49Y5nFcXlqeVZy/Bfeccpdepsxddkx77vPxSjJp7ADzzYm8te1Sg32tPpCT1j/AAvobxsvaEbmlCqtOLSUc54ZLmv13o6vT9VTN4jxP4NkW27YALaQAAIQpABSFAoAA0L5QNo0qrp06T4qtFy4pJp08SxmGnXKXl92k/POktH70Z3avZyq1XS/ZynJwysPDZh7i3/XM8xkye0vNpVMkztKN26coVI86coTj/FFpr4o9qtLqFanTq03mFSMZwfg1k8JlSa5PH3Gz7m78fMc210pO1bcoTinKVGTeX6K1cW9dNU/PS70eWMdpieJMWTU6l6qQxVPevZ00nG9oNP/AKiT9qeqPr+9Gz+Xzyh/Ojre1p+aPmtbhido7O7C/tbuWZU5ylGc5a8E5KSXksOKXhFm1HRjtGzrrhVa3qru7SnPXyyd1EcVIrM9vE+R1dpbLoXdN0rilGrB50fNaYzFrVPxRqu0LWts5U6UqkqlnGcZWNzPWpY1eUaNV/WpSy48XRPD6Z3U4ri3hVhOlUip06kXGcXylF80ZyY+6PHJMOLZl/G4pRqpYbzGcesJrSUfedPeX9nQ/wDMsf8A7xMLu9Tlsy7qWFSTlQuPpLSpLm2ljhfjjC9i7zNbzfsIPuubJ/8AsQNc27sVt8xvbG/DLAMFlIAAGmfKBs/HZXUV17Kr98H+Je1GpweUj07eC0jWtLmEv3U5J90orii/ekeVQqaI4fXY+3J3R6q2TxO3M2XRavVnxxdT54urOfpDbmi+rN+3LtZQt5VJR4e2nxRz1gopJ+XM1/Y+wqNNRuNo1I0abw6dCbUZ1O5yjzx/p69e57At9rNyUI9o4Y9dQxFeGHr8Do9JSuK3tMkxH4R6t1PHLPg+KVWM4xnF8UZJSi1yaZ9nb5bgAjAEAAFIUCgiKB51tXdm8U6suyXApzaqOpRhFxzo9ZLBr9xbOm8SnCTx9Saml4ZWnuM9vbCp86rdo3htOmnLK4MYTXdyfxNdqLu9/Q8xlitbzERPPr9IVcmtuvOJ97P2fK5rU6FJLjqy4U3yXVyfgkm/YRxybX8nNkpXNas/8mkox/im+fujL3k8NO+8Vaq17rabPsrcyytoxTp9vNYzOp6Sb71HkjMq3gtFCCXhGKOQHoa0rWNVheiIjh1q+y7eosVLelNf6qcH+R1f7u0I60HVtn07GrKMf5HmPwMmBNKzzDLGdlfUvVq07qK6VI9jV/mj6PwPuO2oRwriE7WTwvpEuyb7lUXosyAlFNNNZT5p6pjtmOJ/cYfefZXzu3zTf01F9tbyXPiXRPxXxwdK52mrrZ1Ov9ZVrPtF3TjdU1L38/JoyFxsWUE5WNT5rU5qHrWs33Sp8o+ccPzNNoXFaj/aFpXgqU5zt7hQWsIzVzTb4H1Ti1jwgVM1prMzMcxMe73Iy9IYDBeSAAB81KalGUXyknF+TWDxRPhfA9eHMfdoeubc2zCyourLWbzGjDrOeNF5d7PJIrveZttyfj1OT9oTEzEeqvm9HLF+/wC47FC4lSfFTwp9JOKlKHjHPJ+PM6mTkUmzl8NES+pNyk5SblJ6uUm3Jvxb5nJBeP8AQ+IplTZGUol6LufcqdsoRjJKi3FttNSb9J47uZnDTNxr5RnUoSn+0xKnHGnEk+LXvxj3G5noejv34Y93j5LdZ3ARlIW0kAAApABSkKBqm+O77q/4qkpTmko1ILVcKT9JeXcaO6eT2M13b26MLlupRmqNR+t6OYT8dOT8jldV0c2nvx8+sNd6b8vN6i7jcPk3qpTuodZQozXilKSf4omK2turdW2MwdWGH6VJSmk19rTKOfdewuo3VCcKU4Yx2jlCUYqn9ZNvw6d+Clg7sWWu4n6tVazFnpAAPRLKggAFIUCGm78WmK9pWS/acVGT6ZTzH8T9xuRrPygx/wAJCfWnXpv3xkvvaNHURvHLE8NnfNkJCfElL7ST96Kb2Q6e1NqU7aClJOc5vgpUo61Ks+kYr8+g2rtSFrDjknKcnw0qcdalWb5RijrbK2XPjd3dtTuprCS1hbw/dQ/N9TXa077a8/ow6dLdt3U1cbS+kn/l28ZNUaMefC8es+/p5mXr7MoVKXYSpQ7LHCoKKiopcuHHqteB2gK4q1jWueff8TTybb2yJWVeVFtyhpKlPlxQfLPisNPyOhFnpe+Oyo3FrOajmrQTqU2lmWFrKPtS5d6R5jE4fVYfZX1HHop5K9sudTOWOp1zkg2inLENj3Ot+O6g9foozqP3cKX/AC+B6AYbdvYXzOnJykpVavC5tLSKS0ive9TMnoejwzix6nmfK5WNQEKQtpIAAIUhQBSFAoAAAAAAAAAAAACmtfKCs2Mv+7R/EbIav8olTFnCP2rikvhI1Zvu5Ynhslsvo6f8EPwo4NpbShbxTac6k3w0qUdZ1JdyX5kvb9W8YRUXUqzxGjSj69SSXwS6vkjj2dstxk7ivJVLmaw5L1KUf3dNdF482ZmZ/pr9GXHs3Zc+P51dNTuZLEUtadvB/Uh497/TyoBKtYrGoEKQEhJRTTT5NNPyPF2kuXLVLyPYr6s6dKrOKcpQpzlFLm2ovCPHoRwsd2Ecr7RnzX+/7NGb0IroZzdPY7ua8ZTpudvSb7WXKDfDmMfHXh07uZ2d2N1Hct1LhTp0YOOI8Li63Xm/q+K7+h6BRowpxUIRjCEViMYpRil4JGnpejm8xe3H6/8AGMeP1l9gA7awhCkAEKQAEQoFAAFKQoAAAAAAAAAAAU035SJz4LOMIOea2dE8OWijHzeWbiSUU9Gk1o8NZWU8pmvJTvrNWJY/ZGzpwzXuZKpd1V9LJerTXNUod0V8XqZEAnWsVjUMhQQyAKQAdX+y7bi4+wpcWU+Ls4ZynlPl3s7QMTETyAAMgAQAQACMAgEPpHyVAUpCgUp8lAoAAAAAAAAAAAAAAAAAAAAAAAABAABABAAIwGQDiqwy+WdMLlpz/qvccKpT+z7c+P8AQ7gA4KdOSWi4Xh6558v6MdlPVZ+11fhj8zsBAcLp1PtfFl4Knf39XnH6ycxQLDCST1ZW0fJQAAAAAAAAAAAAAAAEAAIBQQoAhSMCAoA+QABCF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460" name="AutoShape 4" descr="data:image/jpeg;base64,/9j/4AAQSkZJRgABAQAAAQABAAD/2wCEAAkGBg0NDw0NDQ0PDQ0NDw0ODQ8QDw8ODQ4QFRAVFRUQFRUXGyYeFxkjGRISHy8gIycpLCwsFR4xNTAqNSYtLSkBCQoKDgwOGg8PGikkHyUsLCksLCwsLCwpLCwpLCwpLywpLC8sLCwsKS8sLCkpLC8sLCwsLCwsKSwpLCoxLCwsLP/AABEIAMkA+wMBIgACEQEDEQH/xAAbAAEBAAIDAQAAAAAAAAAAAAAAAQUGAwQHAv/EAEIQAAIBAwEFBAUJBQcFAAAAAAABAgMEESEFBhIxQRNRYXEiMoGRoQcUI0JSsbLB8DNTcpLRFRYkQ2KComNzdKSz/8QAGgEBAAIDAQAAAAAAAAAAAAAAAAIEAQMFBv/EAC4RAQACAgEDAQUHBQAAAAAAAAABAgMRMQQSIUETYXGR8QUzUVKxwfAygaHR4f/aAAwDAQACEQMRAD8A9lAKBUAAKUhQyAFAAAMAAAAAAAAAAAAAAAABCgCEKAIGUjAgAAgAAhQUAUiKAKCgAAAAAAAAAAAAAAAAAAAAAAAAAABAGAIQpAICkAFBQCKQoFAAAAAAAAAKABDG7Z29Ss1HjTlUmpOEF1xjm+i1I3vWkd1p8DJSkkm20kubbwkdattGjTqQozqJVKmsI66/0z0zzwedX23Li4jirVco8+HSMV0xhc/adN3U5ZlKUpSUUlJtt6LTXwwjlX+0vyV+bX7SHrRTWNv7zzpQoKjhVK9KNZyxngjJaYT79efcdKw32qR4Y1oqonJJzXoyUerwtGy3brcVb9s/P0S7obmDqWO1re4bVGqpyisuOqkl5PzO4Wq2i0bidpIACQAAAAABCkAEZQB8gAAUiKBSkKAAAAAAAVHmO3N46tepVTm1CMpKMM4UUnjGOr0+JW6jqIwxE63tG1ory9M4lyys+ZW0tW8Jat9yPKN3YTuLy3hHTFSNST7oQfE/uS9pvO9u1Y0qToRl9LVSylzjTzq354x7zVj6vux2yWjWvfyxFomNsfdb7zeVRoxh6y4ptz66PCxr7zXNp39S4mqtWXFJJR5JLTwXmzrzl+u845Syca+bJk/qlqtbaS5P3nE5c/I+5cjj5peWDS1SyO17niqJfuqVCiv9lOKf/LiOnCfX3HzWqOcpTeM1JSm8aL0m2/YTD/X3krTuZlmZ8u7szalS1qqtTxlJqSaypReMxfuR6JsXblK9g508xlHSdOWOKPj4x8TzGMUlrr4dWztbLu6tCfbUpcEsY5Jpr7OOqLPTdTOGfd+H+mylpjw9VB0Nk7ZpXcW6eVKHDxxksNZ6+WjO+egreLx3VnwsAAJAAABCgCEZQBCFIBQABSkKAAAAAk84eNXh46a4A0jereByqKFGUlCHNxbXFLv9hpl96UpTT9KT4peLfN/rvMneykm0+abT8zrW2z61xNU6NOVSb1xFcl3tvRLxZ5eb2y37p5lVyTMzpk/k0qx+fVYy9d20+D2VIcS92DMb9xSr0ZdZUscn0m+v+79ZMba7k7Tt6tO5o9iqtF8UV2nraYdN6Yw02ufU2yldWu0F82uqDo3MFmVvU9GtDVZlTmvWhovSi/PHI6dcU3weymNT6bTpE9vbLz6Uvb958M9Bqbj2T5KrHyqZ/EmdC5+T6GPobma8KsYzz7Y4x7irPQ5o9N/CfoxOOzS3M+TKbW3curROVSnxU+tSm3OC/i0zH2rBh4t8itak1nVoaZiY5fcZH0qvt7jrSq64yctJp9V7yOmIl2I689Tk4l117kjihJdGn7Ufa8yMpw3bcSEOzrS07VzSlz4lDHorPnxGzmq7g+pcfxU/uZtR6Lo/ua/z1Wq8AKQtJAAAAAAQpAICkAAAD6AAA4bu7p0ISq1ZKEI85P4LxZx7Q2lRtoOpWmorovrSfcl1PMtqbbrXUm6024uTcIp+hDuSXwyU+p6qMPiPM/zlG1u16Ns/eG1uZOnSqZnjKi4yg2uuMrUyR5XuzdcF7av7VTs35zTh+aPUzPSZ7ZqTNudlbd0PPd6NiO2qOUU5Uqrbg+qf2PM3PYeyYWlGNOKXG0pVZdZzxq/Jcl4HenBSWJJSXPDSaKMXS1xXm8evHuZisb2pitqRoV61K1qwzNxnVp1Itwq0WvrQktYvyOttfeSja3NGnKFSrKdOUcU1xTi5Sjwrhys5w/h3nUv7KpWqOurfaFOsnmlUjUtM0lhpJU+01jrlp6vkTvk34r51Pk2ydC9q284ULuXHGb4aF1hRVR9KdVLSNTua0l0w9DLGp0N5ISzY7VjCLqpQVRwnRp1fCUJ603nGGm455SzoZfZlxOlN2deTnOMXO3qvnXorv/1xyk+/R9SVbxx/PhJEso0ef797DpW7p3NGPAqrlTnTisR48OSlFdMpS08D0Ewe91JTo0E1n/GWmPbPh+6TIdTSL45RvG4cewdz7a1hB1KUatxhOpOaU8Ta1UU9Ely79DPKCXJJew+gbqUrSNVhKIiOHVuNmW9VYqUKU+npU4t+/GhgdrbnWapzqwU6XZxlNxVT0ZJLOPTzg2g4L20jXp1KU/VqRcX4dz809SGXDW8TuImSYiWoUd7YW8YUrW2UKUeanJubb5vK+846u+N1KScXCCXOKimn15vUwF5RnRnOlUWJ05OMvNdfJrD9pxxno/FYODbqM3G9f4aO+eGyQ33uYrM40pttfVksd/Jm4vaFD0fpqa49Y5nFcXlqeVZy/Bfeccpdepsxddkx77vPxSjJp7ADzzYm8te1Sg32tPpCT1j/AAvobxsvaEbmlCqtOLSUc54ZLmv13o6vT9VTN4jxP4NkW27YALaQAAIQpABSFAoAA0L5QNo0qrp06T4qtFy4pJp08SxmGnXKXl92k/POktH70Z3avZyq1XS/ZynJwysPDZh7i3/XM8xkye0vNpVMkztKN26coVI86coTj/FFpr4o9qtLqFanTq03mFSMZwfg1k8JlSa5PH3Gz7m78fMc210pO1bcoTinKVGTeX6K1cW9dNU/PS70eWMdpieJMWTU6l6qQxVPevZ00nG9oNP/AKiT9qeqPr+9Gz+Xzyh/Ojre1p+aPmtbhido7O7C/tbuWZU5ylGc5a8E5KSXksOKXhFm1HRjtGzrrhVa3qru7SnPXyyd1EcVIrM9vE+R1dpbLoXdN0rilGrB50fNaYzFrVPxRqu0LWts5U6UqkqlnGcZWNzPWpY1eUaNV/WpSy48XRPD6Z3U4ri3hVhOlUip06kXGcXylF80ZyY+6PHJMOLZl/G4pRqpYbzGcesJrSUfedPeX9nQ/wDMsf8A7xMLu9Tlsy7qWFSTlQuPpLSpLm2ljhfjjC9i7zNbzfsIPuubJ/8AsQNc27sVt8xvbG/DLAMFlIAAGmfKBs/HZXUV17Kr98H+Je1GpweUj07eC0jWtLmEv3U5J90orii/ekeVQqaI4fXY+3J3R6q2TxO3M2XRavVnxxdT54urOfpDbmi+rN+3LtZQt5VJR4e2nxRz1gopJ+XM1/Y+wqNNRuNo1I0abw6dCbUZ1O5yjzx/p69e57At9rNyUI9o4Y9dQxFeGHr8Do9JSuK3tMkxH4R6t1PHLPg+KVWM4xnF8UZJSi1yaZ9nb5bgAjAEAAFIUCgiKB51tXdm8U6suyXApzaqOpRhFxzo9ZLBr9xbOm8SnCTx9Saml4ZWnuM9vbCp86rdo3htOmnLK4MYTXdyfxNdqLu9/Q8xlitbzERPPr9IVcmtuvOJ97P2fK5rU6FJLjqy4U3yXVyfgkm/YRxybX8nNkpXNas/8mkox/im+fujL3k8NO+8Vaq17rabPsrcyytoxTp9vNYzOp6Sb71HkjMq3gtFCCXhGKOQHoa0rWNVheiIjh1q+y7eosVLelNf6qcH+R1f7u0I60HVtn07GrKMf5HmPwMmBNKzzDLGdlfUvVq07qK6VI9jV/mj6PwPuO2oRwriE7WTwvpEuyb7lUXosyAlFNNNZT5p6pjtmOJ/cYfefZXzu3zTf01F9tbyXPiXRPxXxwdK52mrrZ1Ov9ZVrPtF3TjdU1L38/JoyFxsWUE5WNT5rU5qHrWs33Sp8o+ccPzNNoXFaj/aFpXgqU5zt7hQWsIzVzTb4H1Ti1jwgVM1prMzMcxMe73Iy9IYDBeSAAB81KalGUXyknF+TWDxRPhfA9eHMfdoeubc2zCyourLWbzGjDrOeNF5d7PJIrveZttyfj1OT9oTEzEeqvm9HLF+/wC47FC4lSfFTwp9JOKlKHjHPJ+PM6mTkUmzl8NES+pNyk5SblJ6uUm3Jvxb5nJBeP8AQ+IplTZGUol6LufcqdsoRjJKi3FttNSb9J47uZnDTNxr5RnUoSn+0xKnHGnEk+LXvxj3G5noejv34Y93j5LdZ3ARlIW0kAAApABSkKBqm+O77q/4qkpTmko1ILVcKT9JeXcaO6eT2M13b26MLlupRmqNR+t6OYT8dOT8jldV0c2nvx8+sNd6b8vN6i7jcPk3qpTuodZQozXilKSf4omK2turdW2MwdWGH6VJSmk19rTKOfdewuo3VCcKU4Yx2jlCUYqn9ZNvw6d+Clg7sWWu4n6tVazFnpAAPRLKggAFIUCGm78WmK9pWS/acVGT6ZTzH8T9xuRrPygx/wAJCfWnXpv3xkvvaNHURvHLE8NnfNkJCfElL7ST96Kb2Q6e1NqU7aClJOc5vgpUo61Ks+kYr8+g2rtSFrDjknKcnw0qcdalWb5RijrbK2XPjd3dtTuprCS1hbw/dQ/N9TXa077a8/ow6dLdt3U1cbS+kn/l28ZNUaMefC8es+/p5mXr7MoVKXYSpQ7LHCoKKiopcuHHqteB2gK4q1jWueff8TTybb2yJWVeVFtyhpKlPlxQfLPisNPyOhFnpe+Oyo3FrOajmrQTqU2lmWFrKPtS5d6R5jE4fVYfZX1HHop5K9sudTOWOp1zkg2inLENj3Ot+O6g9foozqP3cKX/AC+B6AYbdvYXzOnJykpVavC5tLSKS0ive9TMnoejwzix6nmfK5WNQEKQtpIAAIUhQBSFAoAAAAAAAAAAAACmtfKCs2Mv+7R/EbIav8olTFnCP2rikvhI1Zvu5Ynhslsvo6f8EPwo4NpbShbxTac6k3w0qUdZ1JdyX5kvb9W8YRUXUqzxGjSj69SSXwS6vkjj2dstxk7ivJVLmaw5L1KUf3dNdF482ZmZ/pr9GXHs3Zc+P51dNTuZLEUtadvB/Uh497/TyoBKtYrGoEKQEhJRTTT5NNPyPF2kuXLVLyPYr6s6dKrOKcpQpzlFLm2ovCPHoRwsd2Ecr7RnzX+/7NGb0IroZzdPY7ua8ZTpudvSb7WXKDfDmMfHXh07uZ2d2N1Hct1LhTp0YOOI8Li63Xm/q+K7+h6BRowpxUIRjCEViMYpRil4JGnpejm8xe3H6/8AGMeP1l9gA7awhCkAEKQAEQoFAAFKQoAAAAAAAAAAAU035SJz4LOMIOea2dE8OWijHzeWbiSUU9Gk1o8NZWU8pmvJTvrNWJY/ZGzpwzXuZKpd1V9LJerTXNUod0V8XqZEAnWsVjUMhQQyAKQAdX+y7bi4+wpcWU+Ls4ZynlPl3s7QMTETyAAMgAQAQACMAgEPpHyVAUpCgUp8lAoAAAAAAAAAAAAAAAAAAAAAAAABAABABAAIwGQDiqwy+WdMLlpz/qvccKpT+z7c+P8AQ7gA4KdOSWi4Xh6558v6MdlPVZ+11fhj8zsBAcLp1PtfFl4Knf39XnH6ycxQLDCST1ZW0fJQAAAAAAAAAAAAAAAEAAIBQQoAhSMCAoA+QABCF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462" name="AutoShape 6" descr="data:image/jpeg;base64,/9j/4AAQSkZJRgABAQAAAQABAAD/2wCEAAkGBxMTEhUUExQUFRUSFBcVFhYUGBcXFRcWGRUYFhcXGhgYHCggGBolHBgYITEhJSksLi4uGB8zODMsOCgtLisBCgoKDg0OGhAQGiwkHyQsLCwsLCwuLCwsLCwsLCwsLCw0LCwsLCwsLCwsLCwsLCwsLCwsLCwsLCwsLCwsLCwsLP/AABEIALgBEwMBIgACEQEDEQH/xAAcAAEAAQUBAQAAAAAAAAAAAAAABwECAwQFBgj/xAA/EAACAQICBwQJAgUEAQUAAAAAAQIDEQQhBRIxQVFh8AZxgZEHEyIyobHB0eFCUhQjYnLxM5KywlMVNENzgv/EABkBAQADAQEAAAAAAAAAAAAAAAABAgMEBf/EACURAQEAAgEEAQMFAAAAAAAAAAABAhEDEiExQQRRYXETIjKRof/aAAwDAQACEQMRAD8AmWpN7FbxMP8AEvl9+7PmbEoJ7S31EeHxYFlOq3wt7PHfb7j+I5fPg3w4IyKjFO9irguCAxRxHLqyf1CxHLb3721w5GXUXBeQ1FwXkBZTrXtbf9r/AG80ZtUtUUthUCuqGihr47HUqMdarUhTjeyc2ld8Ffa+RFuvI2Acun2jwjjrLE0bc5xT8m7nE0z6QcLSi/VN1p52STjFO2+UkuWy+1FLy4Sb2i2R68EVL0nYn/xUPKfFf18LnI0j28xtVv8AmqkrWtRWqtm27bl8TO/Jx9K/qYpsBAGE03iYTU416qd731275u902092TyyJQ7Ndu6FdKFaUaVbY07qnLLapPKPc35jD5GOV1exjnK9eADoXAAAAAAAAAAAAAAAAAAAAAAAAAAAAAAAAAABixeJjThKpN6sIRcpN7ktpA/aXTk8XXlUm2o3apwvdQitiXO2be9nvfS/j5Qo0aSyjVnKU3xVNRsnyvK//AOSKZS+HXXccfPlu9P0Zcl9M0Z7PK3W7cXt9dczWcs+/5mSEtnkzmsY1d114Fl833F2tZrkYVL5ERDYTz65mJyzv1v8AuXuO/vXl/kwv6iD0fZDtTVwtWLc5OgnadNtuOq9rjHdJbcrXtzJUqdtcCnb18Xf9sZyW7eo23ogynsMkslb5ddZGuPLlh2jSclj6G0fpClXhr0ZxqRva8Xez4Pg+TNk+f9CadqYWpGpTk0oyTmv0zitsWtjyv3brWJq0t2kwuHX8yrG+6EXrTfgtmzfY6uPmln7uzXHPcdYEcYz0oe1alQ9m171JZ8dkcl5s4tX0k4yTy9VH+2F/+TYvyMPR14phB5vsZ2ojjKdp6sa8VeUVslHJa8Vwu7W3Zbmr+kNccplNxaXYACyQAAAAAAAAAAAAAAAAAAAAAAAHivSxo/1mDVRJt0aieW6MvZb89Uh2St5eew+lK1KM4yjNKUZJxlF5ppqzTXCxBnbPszLBV9WN3RqJypTly202/wB0brPemjk58LL1MuTH24FNc9jLlttzLIL/ABwE73T6zOVjWaX06+RhjHrwyMy/BZF/T6kRDLLZ438LL7M1pcN/X5NqSyXW9p/A1nK4xGWn+S2pLbyy+5W3XXWQk8nYn2MMXsXDabGs/BGChva/zzMqW7zJyTVjl5sy0o/Hrr8FFB7uuvsXSlbIrtDrdmdLSw2IhW26t1JbpRas15bHnmkS92b7T0cbr+qU4yp21ozSTs72as2msmuRBCg3d37iQ/RBhn6yvPcqcY+MpX/6G/BnZlqe2vHld6SeADvbgAAAAAAAAAAAAAAAAAAAAAAABztP6Gp4ujKjU2POMl70JLZJc/mm1vOiCLJZqj510ngJ4evOlUVp03Z8JLdJcms0ar+RMfpH7NLE0fXQjetQV8ts6au5R5tXcl4reQ9GSv52+Z53Jh0Zac2eOqOWa8C1LLnkV1Ql+O6+ZmoyVpezbwNeEdncX1JbrCP4+4naC9bDG+C66+pe3l3bOutpjjG5aJXatjJSj111cRj111lyMjdsuuutpW1ClR2LIQvt7yqhxLZT3IgX62ZNHYHQUsLh/wCZlUrPXkv25ezHvW/m+R4H0c9n3XxCqyX8qg7t7pTWcYc9zfJcyXMdj6VGOtVqQpx4zko3fBX2s6/j4Sfvrbjx9tgHn6/bXAx/+ZSt+2M38bWMEe3mCf6p/wCyWfcdH62H1a7j04NPRmlKOIjrUakZrfbau9PNG4Xll7xIACQAAAAAAAAAAAAAAAAAAAAACGfSRoH+GxLqQVqWI9tW2Rmvfj52l4vgTMcntRoWOLw86Tspe9Tk/wBNRJ6r7tz5NmXLh1Y/dXKbiBIrb1uZWcW8u9ed/wAGWdGUHKE1aUXKMovdJOzXmmL5+f0t9TzXMwvbdd+fPMrKy2LPrryKxWb8yta3j1/jvZPtDXm8y+IUL9bS5vcuvx/ngWtFVs6667it+VgnazNjR+jq2ImqdCnKpJ7WvdiuMm8ormys70as6p39E6ApxjGvjp+ooPOMM/X1+UIL2lHZ7Vt/O6s1sPgn7Pq8ViYv33nhaT/pW2vJccorLbY4OMxtStUlOpOU5z96cneT5LguSyReSRaSTy9jpD0iTUVSwVKOGpQyjlGVRru92O+/vO+88xicfUrTc6s5VJNWvJt7NxoKCRnimMsrl5TcrWZMzKRrxMmsUQ6OjNI1KFSNSnJxlHya3prenw+RN2i8dGvShVjsqRUrcHvXendeBAMZEu+jbH+swihq29RJwv8AuT9u/J+1bwOn411lprx309WADtagAAAAAAAAAAAAAAAAAAAAAAAIi9JmiFSxcasfdxKcmuFSNoy804vvueTqL/r8b/Ylr0pYZSwLm9tGrTmn/dNU34Wn8ERRN5bOXkkpfJ+Z5vPj05sOSd2vLLb3/Xr8mKLu+uumZKjv111YrGFvEz3qMzZm+vt9suJdRpuTSScpN2UUrtt7Mlv5HV0J2br4u/q0owj79WeUIrfnvfJeNt3ehp7AaNjqYSKxWJs067/003ts965Q275FscN972WmPusWG7HQpQVfSVT1NP8ATSjnVk9tsr2eWxXf9pytO9o/WQ/h8ND+Hwq/RH36r41ZK+t3XfNvK3H0tpOtiKjqVpucnx92K/bFbIrkvi7mqibdTWJcvUVmrC3C/XfsF/Ausu8oosgi9LiY6lVR3+CzZjjiJPZB+NkvjmWkqdN6KKtczWi5b3Fd15fYu1ub67iNIZ0iRvRbpWjGM6MpqNSc1KCllreylZP92WzayM9YuvsJwyuOW1sctV9Hg8x2D7RfxVHVn/q0VFTv+pbFPvyz5956c9LHKZTcdMuwAFkgAAAAAAAAAAAAAAAAAAAADznpCa/9PrJ/q9WvOtAhzEVMkr7N3Pf8U33Ikv0q6Q1aVKitspOpLlGKcVfxk2ucCLnDe8rfDlzdrZclfffzvkWXk/DHkvdRSsrvdx+Xe9r4KyPV4TQWGw9OOI0jUtrLXp4aH+rUVsnJLOKfBWSVrtZo8ZUm2Wznbm2829+7PPN8m2Z4zV2pHa7Rdqq2J9iKVHDxyhh6eUEls1rL2n8Fw3vgrPp9fMrK75vZw+f0KKG5/X7ZMvbvyXv5XxkuGzrduL9bgYkufXJqxkVrbE/BFKqXXeX2fh1zLU1+X/krLn18CECpJf5f4K6lt/1KXT6+yLZS5pgZopdfky6vJeP4NeDM0ZZfgiirpcc+ReoIo58blVfgR3HqPR3iXDG00tlRShL/AGuS5bYxJhIb9HmHcsdSyygpyfJKDSbz4uPmiZDu+L/G/l0cfgAB1NAAAAAAAAAAAAAAAAAAADBjcXClCVSo7Rgrt/JJb23klvbLdI4+nQpupVmoQjve97kltbfBZkb6VrYzS1TVoQdPDweTk9Vf3Se+VtyvZPvZlycnT2nlFeb7U6XliK8qj2t5RX6Ir3Yt72uWV297VuAp8X3ZXXl1tzRLOj/RnRUV66rOb4U7Qj4tpyl33XgdJej7Af8Ailf93ral/wDkcuPBne9Z9FveoScHa+fzXnw8CzrPaTNivRrg5J6jq03xUoyXlOL+Z5nSXo4xVK7oSp11+1pU5+F7xf8AuRF4s56RcK8DGL8OH+Miz1b4L5fQ6OOwNSjLVrU50pcJxcW+5/qXNXMOXB5bd/1Mt1nWpqf2+ZfGD25fP6my1wfxf4McqfXVyNoYpQfFZckW6j5eSNizT+zF1z8idoYlB2Lkrr7bTJFIvik+vsVtGNLrIrnw+P5M2p1crZrl3kbGJS4IyKUuAk7cC1N8wJN9FejppVK8sozShDi7O8nt2KyXme/Ik9HOma0MTCje9Kq3eLztLVbUlweSvy8GS2eh8azo1HTx66QAHQuAAAAAAAAAAAAAABy9O9oMPhI61eoo392CzqT/ALYLN9+ziyLZPI6h5rT/AGwpUJepoxeIxLyVKnnqv+uS2dyz7tpyZVdIaS9xSwOEf6n/AO4qLw91dz8Wek7P9nMPg46tGFm/em85y75fRZGfVll/H+xxNH9lquImq+kZ68tsaEXanDlZZLwu3lds9hTpqKUYpJLJJKyS5JFwLY4THwAALgAANTSmjaWIpunWgpwe57U+MWs4vmiMO0fo8rUbzwz9dTWeo/8AWiuW6fhZ8mS0DPk4sc/KtxlfN9O989257V37ymqTR2r7E0cXecf5Vfb6yOyT/rjv/u29+wiDSmj6uHqypVouE14qS3Si9kovicOfFlhWGWFjXTfLrkV1g34riNa/PhxMlFVHq3XyLX1b7Fbcw11tQF0GVcSiRVEC6MCurz+gLqdNt2TvfjmQJD9GfZ+1sVJ5LWjTjz92Um34okQ5nZrAeowtKm1ZxgnL+5+1L4s6Z6nDh04R1YzUAAarAAAAAAAAAAAGDGYynSg51ZxpwW2U2orzZwdOdrYUp+ow8HiMS8vVw92D/rktluCzyzsaWD7I1MRNVtJVPWyWcaEXajT5WW3q7Znc++se6WKr2nxWNbp6Np6tPZLF1o2iv/rg9r5y/wBp0NBdi6NCfrqrlicRLOVat7Tv/SnsS3fQ9LSpqKUYpJJWSSskuSRcJh7y7oAAaAAAAAAAAAAABzNP6Bo4unqVo3tfVmvfg3vi/psZ0wRZLNUQD2j0HWwVXUqK8XnCol7M0t64Nb1u7rM5111sJ/07oeniqMqVVZPOMl70JbpR5/MhHTuhKmErOlUXOMl7s47pL6rc0zg5eLov2YZ4aaORWK8eTLYr4l0DBkuSK6g6yEX4kCuqej7FaBniK8Xb+VTknUb2ZZ6ve/ycrRWBlXqwpx96ckly4vuSz8CcNHYGFGnGnTVowVu972+b2m3Bxdd7+I048d92yAD0nQAAAAAAAAAGjpnS1LDU3Uquy2JLOUpWuopcciLZJujar1owi5TkoxiruUnZJc2eQr6RxOkG6eEbo4ZO08Q1ac+UFtXz422OuH0ZXx8lVxd6WHTvTw6bTlwlPf8AXhbf6+jSjGKjFKMYqySVklwSMu+f2n+1Ln6C0DQwkNWlGzfvTec5d7+iyOmAaySTUQAAkAAAAAAAAAAAAAAAADj9p9AQxlFwllON3Tn+2Vt/GLyuvqkdgEZYzKao+fcdg50akqVWLjODs1u/uT3preYFEmjtd2XhjIpq0K0FaE3sa26krfp57n4pxRpbQdbDzcakJRs8n+l90tjPO5OK4X7OfLDTnxRuYDR8601GnGUpPdH593M29BaBq4merTjl+qTyjFcW/ptJh0LoinhqahTW72pP3pvi39NxPFw3P8GOG/LznYrshLDT9dWcdfVajCOerfa29l7ZZZZs9mAd+GEwmo3k0AAskAAAAAAAAMGJwcKjg5xUvVy143zSlZq9uNmwBrYzgAAAAAAAAAAAAAAAAAAAAAAAAAAUkr5PNcGAAjFLJZLkV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9463" name="Picture 7" descr="C:\Users\蔡宗耀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468632"/>
            <a:ext cx="1315630" cy="872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203575" y="1341438"/>
            <a:ext cx="1944688" cy="3959225"/>
          </a:xfrm>
          <a:prstGeom prst="beve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/>
              <a:t>胃乳</a:t>
            </a:r>
            <a:r>
              <a:rPr lang="zh-TW" altLang="en-US" sz="4000" b="1" dirty="0"/>
              <a:t>與</a:t>
            </a:r>
            <a:r>
              <a:rPr lang="zh-TW" altLang="zh-TW" sz="4000" b="1" dirty="0"/>
              <a:t>止痛藥</a:t>
            </a:r>
            <a:endParaRPr lang="zh-TW" altLang="en-US" sz="4000" b="1" dirty="0"/>
          </a:p>
        </p:txBody>
      </p:sp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395288" y="1916113"/>
            <a:ext cx="23383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600" b="1" dirty="0">
                <a:solidFill>
                  <a:srgbClr val="FFFF00"/>
                </a:solidFill>
              </a:rPr>
              <a:t>酸性中藥</a:t>
            </a:r>
            <a:r>
              <a:rPr lang="en-US" altLang="zh-TW" sz="3600" b="1" dirty="0">
                <a:solidFill>
                  <a:srgbClr val="FFFF00"/>
                </a:solidFill>
              </a:rPr>
              <a:t>:</a:t>
            </a:r>
          </a:p>
          <a:p>
            <a:r>
              <a:rPr lang="zh-TW" altLang="zh-TW" sz="2800" b="1" dirty="0">
                <a:solidFill>
                  <a:srgbClr val="002060"/>
                </a:solidFill>
              </a:rPr>
              <a:t>酸鹼中和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r>
              <a:rPr lang="zh-TW" altLang="zh-TW" sz="2800" b="1" dirty="0">
                <a:solidFill>
                  <a:srgbClr val="002060"/>
                </a:solidFill>
              </a:rPr>
              <a:t>降低胃乳作用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269371" y="3595449"/>
            <a:ext cx="2646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002060"/>
                </a:solidFill>
              </a:rPr>
              <a:t>抑制胃酸分泌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r>
              <a:rPr lang="zh-TW" altLang="zh-TW" sz="2800" b="1" dirty="0"/>
              <a:t>龍骨 牡蠣含鈣</a:t>
            </a:r>
            <a:endParaRPr lang="en-US" altLang="zh-TW" sz="2800" b="1" dirty="0"/>
          </a:p>
        </p:txBody>
      </p:sp>
      <p:sp>
        <p:nvSpPr>
          <p:cNvPr id="7173" name="矩形 4"/>
          <p:cNvSpPr>
            <a:spLocks noChangeArrowheads="1"/>
          </p:cNvSpPr>
          <p:nvPr/>
        </p:nvSpPr>
        <p:spPr bwMode="auto">
          <a:xfrm>
            <a:off x="6010414" y="679718"/>
            <a:ext cx="22365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/>
              <a:t>止痛藥</a:t>
            </a:r>
            <a:endParaRPr lang="en-US" altLang="zh-TW" sz="4000" b="1" dirty="0"/>
          </a:p>
          <a:p>
            <a:r>
              <a:rPr lang="zh-TW" altLang="zh-TW" sz="4000" b="1" dirty="0">
                <a:solidFill>
                  <a:schemeClr val="tx2">
                    <a:lumMod val="75000"/>
                  </a:schemeClr>
                </a:solidFill>
              </a:rPr>
              <a:t>併服胃藥</a:t>
            </a:r>
            <a:endParaRPr lang="en-US" altLang="zh-TW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4" name="矩形 5"/>
          <p:cNvSpPr>
            <a:spLocks noChangeArrowheads="1"/>
          </p:cNvSpPr>
          <p:nvPr/>
        </p:nvSpPr>
        <p:spPr bwMode="auto">
          <a:xfrm>
            <a:off x="827088" y="667792"/>
            <a:ext cx="13131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400" b="1" dirty="0"/>
              <a:t>胃乳</a:t>
            </a:r>
            <a:endParaRPr lang="zh-TW" altLang="en-US" sz="4400" b="1" dirty="0"/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5364162" y="2708275"/>
            <a:ext cx="36723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000" b="1" dirty="0" smtClean="0"/>
              <a:t>禁食酸性或含鈣藥材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長期服用甘草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喝含人蔘鹿茸藥酒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副作用增加</a:t>
            </a:r>
            <a:endParaRPr lang="zh-TW" altLang="zh-TW" sz="3000" b="1" dirty="0"/>
          </a:p>
        </p:txBody>
      </p:sp>
      <p:pic>
        <p:nvPicPr>
          <p:cNvPr id="4098" name="Picture 2" descr="C:\Users\蔡宗耀\Pictures\龍骨(五彩).jpg"/>
          <p:cNvPicPr>
            <a:picLocks noChangeAspect="1" noChangeArrowheads="1"/>
          </p:cNvPicPr>
          <p:nvPr/>
        </p:nvPicPr>
        <p:blipFill rotWithShape="1">
          <a:blip r:embed="rId2" cstate="print"/>
          <a:srcRect t="-1" b="9963"/>
          <a:stretch/>
        </p:blipFill>
        <p:spPr bwMode="auto">
          <a:xfrm>
            <a:off x="395288" y="4724599"/>
            <a:ext cx="1706157" cy="1152128"/>
          </a:xfrm>
          <a:prstGeom prst="rect">
            <a:avLst/>
          </a:prstGeom>
          <a:noFill/>
        </p:spPr>
      </p:pic>
      <p:pic>
        <p:nvPicPr>
          <p:cNvPr id="4099" name="Picture 3" descr="C:\Users\蔡宗耀\Pictures\牡蠣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920" y="5517232"/>
            <a:ext cx="1495628" cy="112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按鈕形 1"/>
          <p:cNvSpPr/>
          <p:nvPr/>
        </p:nvSpPr>
        <p:spPr>
          <a:xfrm>
            <a:off x="3419475" y="1196975"/>
            <a:ext cx="1657350" cy="3095625"/>
          </a:xfrm>
          <a:prstGeom prst="beve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4000" b="1" dirty="0"/>
              <a:t>益酸菌藥</a:t>
            </a:r>
            <a:endParaRPr lang="zh-TW" altLang="en-US" sz="4000" b="1" dirty="0"/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339724" y="1196975"/>
            <a:ext cx="2879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 b="1" dirty="0"/>
              <a:t>青草茶有抗菌作用，除去體內益菌</a:t>
            </a:r>
            <a:endParaRPr lang="zh-TW" altLang="en-US" sz="3200" b="1" dirty="0"/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61924" y="3565221"/>
            <a:ext cx="3057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/>
              <a:t>蘆薈刺激腸胃</a:t>
            </a:r>
            <a:endParaRPr lang="en-US" altLang="zh-TW" sz="3200" b="1" dirty="0"/>
          </a:p>
          <a:p>
            <a:r>
              <a:rPr lang="zh-TW" altLang="zh-TW" sz="3200" b="1" dirty="0"/>
              <a:t>抑制益生菌功能</a:t>
            </a:r>
            <a:endParaRPr lang="zh-TW" altLang="en-US" sz="3200" b="1" dirty="0"/>
          </a:p>
        </p:txBody>
      </p:sp>
      <p:sp>
        <p:nvSpPr>
          <p:cNvPr id="8197" name="矩形 4"/>
          <p:cNvSpPr>
            <a:spLocks noChangeArrowheads="1"/>
          </p:cNvSpPr>
          <p:nvPr/>
        </p:nvSpPr>
        <p:spPr bwMode="auto">
          <a:xfrm>
            <a:off x="5491038" y="1196975"/>
            <a:ext cx="26468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3200" b="1" dirty="0"/>
              <a:t>茶葉含鞣酸</a:t>
            </a:r>
            <a:endParaRPr lang="en-US" altLang="zh-TW" sz="3200" b="1" dirty="0"/>
          </a:p>
          <a:p>
            <a:r>
              <a:rPr lang="zh-TW" altLang="zh-TW" sz="3200" b="1" dirty="0"/>
              <a:t>讓益生菌失效</a:t>
            </a:r>
            <a:endParaRPr lang="zh-TW" altLang="en-US" sz="3200" b="1" dirty="0"/>
          </a:p>
        </p:txBody>
      </p:sp>
      <p:sp>
        <p:nvSpPr>
          <p:cNvPr id="8198" name="矩形 5"/>
          <p:cNvSpPr>
            <a:spLocks noChangeArrowheads="1"/>
          </p:cNvSpPr>
          <p:nvPr/>
        </p:nvSpPr>
        <p:spPr bwMode="auto">
          <a:xfrm>
            <a:off x="2843213" y="5157788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C00000"/>
                </a:solidFill>
              </a:rPr>
              <a:t>避免同時使用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s://encrypted-tbn0.gstatic.com/images?q=tbn:ANd9GcR-N5SpQQysdzOtAE_YiF-bI1W6zLJgjHApQUSWRg8ziID1DS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49204"/>
            <a:ext cx="2304256" cy="171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1854</Words>
  <Application>Microsoft Office PowerPoint</Application>
  <PresentationFormat>如螢幕大小 (4:3)</PresentationFormat>
  <Paragraphs>370</Paragraphs>
  <Slides>29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中西藥的交互作用</vt:lpstr>
      <vt:lpstr>大  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用藥禁忌與用藥安全</vt:lpstr>
      <vt:lpstr>用藥禁忌與用藥安全</vt:lpstr>
      <vt:lpstr>Common Herb-drug Interactions</vt:lpstr>
      <vt:lpstr>Common Herb-drug Interactions</vt:lpstr>
      <vt:lpstr>Common Herb-drug Interactions</vt:lpstr>
      <vt:lpstr>Herbal Products to Avoid in Patients with Cardiovascular Disease</vt:lpstr>
      <vt:lpstr>Herbal Products to Avoid in Patients with Cardiovascular Disease</vt:lpstr>
      <vt:lpstr>Herbal Products to Avoid in Patients with Cardiovascular Disease</vt:lpstr>
      <vt:lpstr>Warfarin–Herb drug interactions</vt:lpstr>
      <vt:lpstr>Dietary supplement：Danshen 丹蔘</vt:lpstr>
      <vt:lpstr>Goji (Lycium spp.), Wolfberry枸杞</vt:lpstr>
      <vt:lpstr>Dietary supplement：Dong quai 當歸</vt:lpstr>
      <vt:lpstr>Ginseng (Asian Ginseng)–Drug Interactions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中西藥的交互作用</dc:title>
  <dc:creator>蔡宗耀</dc:creator>
  <cp:lastModifiedBy>MAIO</cp:lastModifiedBy>
  <cp:revision>66</cp:revision>
  <dcterms:created xsi:type="dcterms:W3CDTF">2013-03-27T07:22:21Z</dcterms:created>
  <dcterms:modified xsi:type="dcterms:W3CDTF">2014-12-07T07:45:29Z</dcterms:modified>
</cp:coreProperties>
</file>